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72" r:id="rId4"/>
    <p:sldId id="274" r:id="rId5"/>
    <p:sldId id="276" r:id="rId6"/>
    <p:sldId id="277" r:id="rId7"/>
    <p:sldId id="279" r:id="rId8"/>
    <p:sldId id="257" r:id="rId9"/>
    <p:sldId id="258" r:id="rId10"/>
    <p:sldId id="280" r:id="rId11"/>
    <p:sldId id="283" r:id="rId12"/>
    <p:sldId id="284" r:id="rId13"/>
    <p:sldId id="281" r:id="rId14"/>
    <p:sldId id="2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3"/>
    <p:restoredTop sz="94637"/>
  </p:normalViewPr>
  <p:slideViewPr>
    <p:cSldViewPr snapToGrid="0" snapToObjects="1">
      <p:cViewPr varScale="1">
        <p:scale>
          <a:sx n="95" d="100"/>
          <a:sy n="95" d="100"/>
        </p:scale>
        <p:origin x="11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orenzapatriarca/Desktop/LAVORO/DIREZIONE%20TOMMASEO/TOMMASEO%202018-2019/progetti/BILANCIO%20SOCIALE%20PALETTA/INVALSI%20TOMMASEO/DISTRIBUZIONE_MATEMATICA_MEDIE_LIVELLO_APPARTNENZ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orenzapatriarca/Desktop/LAVORO/DIREZIONE%20TOMMASEO/TOMMASEO%202018-2019/progetti/BILANCIO%20SOCIALE%20PALETTA/INVALSI%20TOMMASEO/DISTRIBUZIONE_MATEMATICA_MEDIE_LIVELLO_APPARTNENZ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0" i="0" baseline="0">
                <a:effectLst/>
              </a:rPr>
              <a:t>PROVA INVALSI 3 MEDIA</a:t>
            </a:r>
            <a:endParaRPr lang="it-IT">
              <a:effectLst/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0" i="0" baseline="0">
                <a:effectLst/>
              </a:rPr>
              <a:t>STUDENTI ESCS BASSO</a:t>
            </a:r>
            <a:endParaRPr lang="it-IT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Worksheet!$B$28</c:f>
              <c:strCache>
                <c:ptCount val="1"/>
                <c:pt idx="0">
                  <c:v>LIVELLO 1 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Worksheet!$A$29:$A$32</c:f>
              <c:strCache>
                <c:ptCount val="4"/>
                <c:pt idx="0">
                  <c:v>Tommaseo</c:v>
                </c:pt>
                <c:pt idx="1">
                  <c:v>Piemonte</c:v>
                </c:pt>
                <c:pt idx="2">
                  <c:v>Nord ovest</c:v>
                </c:pt>
                <c:pt idx="3">
                  <c:v>Italia </c:v>
                </c:pt>
              </c:strCache>
            </c:strRef>
          </c:cat>
          <c:val>
            <c:numRef>
              <c:f>Worksheet!$B$29:$B$32</c:f>
              <c:numCache>
                <c:formatCode>0.0</c:formatCode>
                <c:ptCount val="4"/>
                <c:pt idx="0">
                  <c:v>15.8</c:v>
                </c:pt>
                <c:pt idx="1">
                  <c:v>28.1</c:v>
                </c:pt>
                <c:pt idx="2">
                  <c:v>22.1</c:v>
                </c:pt>
                <c:pt idx="3">
                  <c:v>28.7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8E-0C49-9B79-C069244B2B00}"/>
            </c:ext>
          </c:extLst>
        </c:ser>
        <c:ser>
          <c:idx val="1"/>
          <c:order val="1"/>
          <c:tx>
            <c:strRef>
              <c:f>Worksheet!$C$28</c:f>
              <c:strCache>
                <c:ptCount val="1"/>
                <c:pt idx="0">
                  <c:v>LIVELLO 1 MATEMATICA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Worksheet!$A$29:$A$32</c:f>
              <c:strCache>
                <c:ptCount val="4"/>
                <c:pt idx="0">
                  <c:v>Tommaseo</c:v>
                </c:pt>
                <c:pt idx="1">
                  <c:v>Piemonte</c:v>
                </c:pt>
                <c:pt idx="2">
                  <c:v>Nord ovest</c:v>
                </c:pt>
                <c:pt idx="3">
                  <c:v>Italia </c:v>
                </c:pt>
              </c:strCache>
            </c:strRef>
          </c:cat>
          <c:val>
            <c:numRef>
              <c:f>Worksheet!$C$29:$C$32</c:f>
              <c:numCache>
                <c:formatCode>0.0</c:formatCode>
                <c:ptCount val="4"/>
                <c:pt idx="0">
                  <c:v>15.8</c:v>
                </c:pt>
                <c:pt idx="1">
                  <c:v>28.1</c:v>
                </c:pt>
                <c:pt idx="2">
                  <c:v>25.8</c:v>
                </c:pt>
                <c:pt idx="3">
                  <c:v>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8E-0C49-9B79-C069244B2B00}"/>
            </c:ext>
          </c:extLst>
        </c:ser>
        <c:ser>
          <c:idx val="2"/>
          <c:order val="2"/>
          <c:tx>
            <c:strRef>
              <c:f>Worksheet!$D$28</c:f>
              <c:strCache>
                <c:ptCount val="1"/>
                <c:pt idx="0">
                  <c:v>LIVELLO 5 ITALIANO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Worksheet!$A$29:$A$32</c:f>
              <c:strCache>
                <c:ptCount val="4"/>
                <c:pt idx="0">
                  <c:v>Tommaseo</c:v>
                </c:pt>
                <c:pt idx="1">
                  <c:v>Piemonte</c:v>
                </c:pt>
                <c:pt idx="2">
                  <c:v>Nord ovest</c:v>
                </c:pt>
                <c:pt idx="3">
                  <c:v>Italia </c:v>
                </c:pt>
              </c:strCache>
            </c:strRef>
          </c:cat>
          <c:val>
            <c:numRef>
              <c:f>Worksheet!$D$29:$D$32</c:f>
              <c:numCache>
                <c:formatCode>0.0</c:formatCode>
                <c:ptCount val="4"/>
                <c:pt idx="0">
                  <c:v>15.8</c:v>
                </c:pt>
                <c:pt idx="1">
                  <c:v>9.9</c:v>
                </c:pt>
                <c:pt idx="2">
                  <c:v>12.7</c:v>
                </c:pt>
                <c:pt idx="3">
                  <c:v>11.9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8E-0C49-9B79-C069244B2B00}"/>
            </c:ext>
          </c:extLst>
        </c:ser>
        <c:ser>
          <c:idx val="3"/>
          <c:order val="3"/>
          <c:tx>
            <c:strRef>
              <c:f>Worksheet!$E$28</c:f>
              <c:strCache>
                <c:ptCount val="1"/>
                <c:pt idx="0">
                  <c:v>LIVELLO 5 MATEMATICA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Worksheet!$A$29:$A$32</c:f>
              <c:strCache>
                <c:ptCount val="4"/>
                <c:pt idx="0">
                  <c:v>Tommaseo</c:v>
                </c:pt>
                <c:pt idx="1">
                  <c:v>Piemonte</c:v>
                </c:pt>
                <c:pt idx="2">
                  <c:v>Nord ovest</c:v>
                </c:pt>
                <c:pt idx="3">
                  <c:v>Italia </c:v>
                </c:pt>
              </c:strCache>
            </c:strRef>
          </c:cat>
          <c:val>
            <c:numRef>
              <c:f>Worksheet!$E$29:$E$32</c:f>
              <c:numCache>
                <c:formatCode>0.0</c:formatCode>
                <c:ptCount val="4"/>
                <c:pt idx="0">
                  <c:v>10.5</c:v>
                </c:pt>
                <c:pt idx="1">
                  <c:v>4.5999999999999996</c:v>
                </c:pt>
                <c:pt idx="2">
                  <c:v>5.8</c:v>
                </c:pt>
                <c:pt idx="3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8E-0C49-9B79-C069244B2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3019343"/>
        <c:axId val="1"/>
      </c:barChart>
      <c:catAx>
        <c:axId val="1623019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23019343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0" i="0" baseline="0">
                <a:effectLst/>
              </a:rPr>
              <a:t>PROVA INVALSI   3 MEDIA</a:t>
            </a:r>
            <a:endParaRPr lang="it-IT" b="0">
              <a:effectLst/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0" i="0" baseline="0">
                <a:effectLst/>
              </a:rPr>
              <a:t>STUDENTI ESCS ALTO </a:t>
            </a:r>
            <a:endParaRPr lang="it-IT" b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Worksheet!$B$36</c:f>
              <c:strCache>
                <c:ptCount val="1"/>
                <c:pt idx="0">
                  <c:v>LIVELLO 1 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Worksheet!$A$37:$A$40</c:f>
              <c:strCache>
                <c:ptCount val="4"/>
                <c:pt idx="0">
                  <c:v>Tommaseo</c:v>
                </c:pt>
                <c:pt idx="1">
                  <c:v>Piemonte </c:v>
                </c:pt>
                <c:pt idx="2">
                  <c:v>Nord Ovest</c:v>
                </c:pt>
                <c:pt idx="3">
                  <c:v>Italia </c:v>
                </c:pt>
              </c:strCache>
            </c:strRef>
          </c:cat>
          <c:val>
            <c:numRef>
              <c:f>Worksheet!$B$37:$B$40</c:f>
              <c:numCache>
                <c:formatCode>0.0</c:formatCode>
                <c:ptCount val="4"/>
                <c:pt idx="0">
                  <c:v>0</c:v>
                </c:pt>
                <c:pt idx="1">
                  <c:v>4</c:v>
                </c:pt>
                <c:pt idx="2">
                  <c:v>2.1</c:v>
                </c:pt>
                <c:pt idx="3" formatCode="0.00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08-B64E-A1AC-A9CCCBBEC070}"/>
            </c:ext>
          </c:extLst>
        </c:ser>
        <c:ser>
          <c:idx val="1"/>
          <c:order val="1"/>
          <c:tx>
            <c:strRef>
              <c:f>Worksheet!$C$36</c:f>
              <c:strCache>
                <c:ptCount val="1"/>
                <c:pt idx="0">
                  <c:v>LIVELLO 1 MATEMATICA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Worksheet!$A$37:$A$40</c:f>
              <c:strCache>
                <c:ptCount val="4"/>
                <c:pt idx="0">
                  <c:v>Tommaseo</c:v>
                </c:pt>
                <c:pt idx="1">
                  <c:v>Piemonte </c:v>
                </c:pt>
                <c:pt idx="2">
                  <c:v>Nord Ovest</c:v>
                </c:pt>
                <c:pt idx="3">
                  <c:v>Italia </c:v>
                </c:pt>
              </c:strCache>
            </c:strRef>
          </c:cat>
          <c:val>
            <c:numRef>
              <c:f>Worksheet!$C$37:$C$40</c:f>
              <c:numCache>
                <c:formatCode>0.0</c:formatCode>
                <c:ptCount val="4"/>
                <c:pt idx="0">
                  <c:v>2.2000000000000002</c:v>
                </c:pt>
                <c:pt idx="1">
                  <c:v>4</c:v>
                </c:pt>
                <c:pt idx="2">
                  <c:v>3.1</c:v>
                </c:pt>
                <c:pt idx="3" formatCode="0.00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08-B64E-A1AC-A9CCCBBEC070}"/>
            </c:ext>
          </c:extLst>
        </c:ser>
        <c:ser>
          <c:idx val="2"/>
          <c:order val="2"/>
          <c:tx>
            <c:strRef>
              <c:f>Worksheet!$D$36</c:f>
              <c:strCache>
                <c:ptCount val="1"/>
                <c:pt idx="0">
                  <c:v>LIVELLO 5 ITALIANO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Worksheet!$A$37:$A$40</c:f>
              <c:strCache>
                <c:ptCount val="4"/>
                <c:pt idx="0">
                  <c:v>Tommaseo</c:v>
                </c:pt>
                <c:pt idx="1">
                  <c:v>Piemonte </c:v>
                </c:pt>
                <c:pt idx="2">
                  <c:v>Nord Ovest</c:v>
                </c:pt>
                <c:pt idx="3">
                  <c:v>Italia </c:v>
                </c:pt>
              </c:strCache>
            </c:strRef>
          </c:cat>
          <c:val>
            <c:numRef>
              <c:f>Worksheet!$D$37:$D$40</c:f>
              <c:numCache>
                <c:formatCode>0.0</c:formatCode>
                <c:ptCount val="4"/>
                <c:pt idx="0">
                  <c:v>46.2</c:v>
                </c:pt>
                <c:pt idx="1">
                  <c:v>33.5</c:v>
                </c:pt>
                <c:pt idx="2">
                  <c:v>34.799999999999997</c:v>
                </c:pt>
                <c:pt idx="3">
                  <c:v>33.200000000000003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08-B64E-A1AC-A9CCCBBEC070}"/>
            </c:ext>
          </c:extLst>
        </c:ser>
        <c:ser>
          <c:idx val="3"/>
          <c:order val="3"/>
          <c:tx>
            <c:strRef>
              <c:f>Worksheet!$E$36</c:f>
              <c:strCache>
                <c:ptCount val="1"/>
                <c:pt idx="0">
                  <c:v>LIVELLO 5 MATEMATICA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Worksheet!$A$37:$A$40</c:f>
              <c:strCache>
                <c:ptCount val="4"/>
                <c:pt idx="0">
                  <c:v>Tommaseo</c:v>
                </c:pt>
                <c:pt idx="1">
                  <c:v>Piemonte </c:v>
                </c:pt>
                <c:pt idx="2">
                  <c:v>Nord Ovest</c:v>
                </c:pt>
                <c:pt idx="3">
                  <c:v>Italia </c:v>
                </c:pt>
              </c:strCache>
            </c:strRef>
          </c:cat>
          <c:val>
            <c:numRef>
              <c:f>Worksheet!$E$37:$E$40</c:f>
              <c:numCache>
                <c:formatCode>0.0</c:formatCode>
                <c:ptCount val="4"/>
                <c:pt idx="0">
                  <c:v>44</c:v>
                </c:pt>
                <c:pt idx="1">
                  <c:v>31.5</c:v>
                </c:pt>
                <c:pt idx="2">
                  <c:v>37.9</c:v>
                </c:pt>
                <c:pt idx="3">
                  <c:v>30.1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08-B64E-A1AC-A9CCCBBEC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3977183"/>
        <c:axId val="1"/>
      </c:barChart>
      <c:catAx>
        <c:axId val="1623977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23977183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920E2C-73E3-7D43-B6BE-D1194887691E}" type="doc">
      <dgm:prSet loTypeId="urn:microsoft.com/office/officeart/2005/8/layout/arrow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887EE16-CD52-4643-BDAF-E400289662A0}">
      <dgm:prSet phldrT="[Testo]"/>
      <dgm:spPr/>
      <dgm:t>
        <a:bodyPr/>
        <a:lstStyle/>
        <a:p>
          <a:r>
            <a:rPr lang="it-IT" dirty="0"/>
            <a:t>SERVICE</a:t>
          </a:r>
        </a:p>
      </dgm:t>
    </dgm:pt>
    <dgm:pt modelId="{CD79DB1B-634F-5047-A9FC-3FAAE5030E9B}" type="parTrans" cxnId="{B133217C-D087-1B4D-8CEA-20A82E7EF4E6}">
      <dgm:prSet/>
      <dgm:spPr/>
      <dgm:t>
        <a:bodyPr/>
        <a:lstStyle/>
        <a:p>
          <a:endParaRPr lang="it-IT"/>
        </a:p>
      </dgm:t>
    </dgm:pt>
    <dgm:pt modelId="{57DF5B2C-8A90-2743-AEE3-8B3BAD837D90}" type="sibTrans" cxnId="{B133217C-D087-1B4D-8CEA-20A82E7EF4E6}">
      <dgm:prSet/>
      <dgm:spPr/>
      <dgm:t>
        <a:bodyPr/>
        <a:lstStyle/>
        <a:p>
          <a:endParaRPr lang="it-IT"/>
        </a:p>
      </dgm:t>
    </dgm:pt>
    <dgm:pt modelId="{4B11C6AF-6E36-6049-B8F7-4AF81B7B2C80}">
      <dgm:prSet phldrT="[Testo]"/>
      <dgm:spPr/>
      <dgm:t>
        <a:bodyPr/>
        <a:lstStyle/>
        <a:p>
          <a:r>
            <a:rPr lang="it-IT" dirty="0"/>
            <a:t>LEARNING</a:t>
          </a:r>
        </a:p>
      </dgm:t>
    </dgm:pt>
    <dgm:pt modelId="{61FFB5EF-B871-EE41-8261-4764C7B2B9AE}" type="parTrans" cxnId="{1F83ADE7-9321-1748-B847-67D0FA3698D7}">
      <dgm:prSet/>
      <dgm:spPr/>
      <dgm:t>
        <a:bodyPr/>
        <a:lstStyle/>
        <a:p>
          <a:endParaRPr lang="it-IT"/>
        </a:p>
      </dgm:t>
    </dgm:pt>
    <dgm:pt modelId="{348DB7CC-DA2B-504E-A947-9A54B1084FEE}" type="sibTrans" cxnId="{1F83ADE7-9321-1748-B847-67D0FA3698D7}">
      <dgm:prSet/>
      <dgm:spPr/>
      <dgm:t>
        <a:bodyPr/>
        <a:lstStyle/>
        <a:p>
          <a:endParaRPr lang="it-IT"/>
        </a:p>
      </dgm:t>
    </dgm:pt>
    <dgm:pt modelId="{E280A17E-0D91-B145-AEE4-97990F58096A}" type="pres">
      <dgm:prSet presAssocID="{79920E2C-73E3-7D43-B6BE-D1194887691E}" presName="diagram" presStyleCnt="0">
        <dgm:presLayoutVars>
          <dgm:dir/>
          <dgm:resizeHandles val="exact"/>
        </dgm:presLayoutVars>
      </dgm:prSet>
      <dgm:spPr/>
    </dgm:pt>
    <dgm:pt modelId="{AEF06202-F7C4-0F4B-8C0C-EC52F48C741A}" type="pres">
      <dgm:prSet presAssocID="{7887EE16-CD52-4643-BDAF-E400289662A0}" presName="arrow" presStyleLbl="node1" presStyleIdx="0" presStyleCnt="2">
        <dgm:presLayoutVars>
          <dgm:bulletEnabled val="1"/>
        </dgm:presLayoutVars>
      </dgm:prSet>
      <dgm:spPr/>
    </dgm:pt>
    <dgm:pt modelId="{3EB81918-F1BF-FB40-B74B-C4DED417E42B}" type="pres">
      <dgm:prSet presAssocID="{4B11C6AF-6E36-6049-B8F7-4AF81B7B2C80}" presName="arrow" presStyleLbl="node1" presStyleIdx="1" presStyleCnt="2">
        <dgm:presLayoutVars>
          <dgm:bulletEnabled val="1"/>
        </dgm:presLayoutVars>
      </dgm:prSet>
      <dgm:spPr/>
    </dgm:pt>
  </dgm:ptLst>
  <dgm:cxnLst>
    <dgm:cxn modelId="{65A25D0A-2E02-0640-B742-14D4F2B80549}" type="presOf" srcId="{7887EE16-CD52-4643-BDAF-E400289662A0}" destId="{AEF06202-F7C4-0F4B-8C0C-EC52F48C741A}" srcOrd="0" destOrd="0" presId="urn:microsoft.com/office/officeart/2005/8/layout/arrow5"/>
    <dgm:cxn modelId="{AF96CD0F-60E1-AF43-8B1D-8389704024A2}" type="presOf" srcId="{79920E2C-73E3-7D43-B6BE-D1194887691E}" destId="{E280A17E-0D91-B145-AEE4-97990F58096A}" srcOrd="0" destOrd="0" presId="urn:microsoft.com/office/officeart/2005/8/layout/arrow5"/>
    <dgm:cxn modelId="{B133217C-D087-1B4D-8CEA-20A82E7EF4E6}" srcId="{79920E2C-73E3-7D43-B6BE-D1194887691E}" destId="{7887EE16-CD52-4643-BDAF-E400289662A0}" srcOrd="0" destOrd="0" parTransId="{CD79DB1B-634F-5047-A9FC-3FAAE5030E9B}" sibTransId="{57DF5B2C-8A90-2743-AEE3-8B3BAD837D90}"/>
    <dgm:cxn modelId="{CB613AAF-9F4F-154D-B2DC-39C149C229FF}" type="presOf" srcId="{4B11C6AF-6E36-6049-B8F7-4AF81B7B2C80}" destId="{3EB81918-F1BF-FB40-B74B-C4DED417E42B}" srcOrd="0" destOrd="0" presId="urn:microsoft.com/office/officeart/2005/8/layout/arrow5"/>
    <dgm:cxn modelId="{1F83ADE7-9321-1748-B847-67D0FA3698D7}" srcId="{79920E2C-73E3-7D43-B6BE-D1194887691E}" destId="{4B11C6AF-6E36-6049-B8F7-4AF81B7B2C80}" srcOrd="1" destOrd="0" parTransId="{61FFB5EF-B871-EE41-8261-4764C7B2B9AE}" sibTransId="{348DB7CC-DA2B-504E-A947-9A54B1084FEE}"/>
    <dgm:cxn modelId="{C94C0FBF-CB14-3A4E-9D6F-F43819567E80}" type="presParOf" srcId="{E280A17E-0D91-B145-AEE4-97990F58096A}" destId="{AEF06202-F7C4-0F4B-8C0C-EC52F48C741A}" srcOrd="0" destOrd="0" presId="urn:microsoft.com/office/officeart/2005/8/layout/arrow5"/>
    <dgm:cxn modelId="{3AB6E999-C9BD-F843-A373-F2122A4A2896}" type="presParOf" srcId="{E280A17E-0D91-B145-AEE4-97990F58096A}" destId="{3EB81918-F1BF-FB40-B74B-C4DED417E42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06202-F7C4-0F4B-8C0C-EC52F48C741A}">
      <dsp:nvSpPr>
        <dsp:cNvPr id="0" name=""/>
        <dsp:cNvSpPr/>
      </dsp:nvSpPr>
      <dsp:spPr>
        <a:xfrm rot="16200000">
          <a:off x="59" y="814"/>
          <a:ext cx="1514655" cy="151465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SERVICE</a:t>
          </a:r>
        </a:p>
      </dsp:txBody>
      <dsp:txXfrm rot="5400000">
        <a:off x="60" y="379477"/>
        <a:ext cx="1249590" cy="757327"/>
      </dsp:txXfrm>
    </dsp:sp>
    <dsp:sp modelId="{3EB81918-F1BF-FB40-B74B-C4DED417E42B}">
      <dsp:nvSpPr>
        <dsp:cNvPr id="0" name=""/>
        <dsp:cNvSpPr/>
      </dsp:nvSpPr>
      <dsp:spPr>
        <a:xfrm rot="5400000">
          <a:off x="2362803" y="814"/>
          <a:ext cx="1514655" cy="151465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LEARNING</a:t>
          </a:r>
        </a:p>
      </dsp:txBody>
      <dsp:txXfrm rot="-5400000">
        <a:off x="2627869" y="379478"/>
        <a:ext cx="1249590" cy="757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8/30/19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8/30/19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8/30/19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992B7A5-5026-564D-B511-B8A6A6D60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76" y="349623"/>
            <a:ext cx="9791396" cy="5432611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D89365CD-0635-6341-B0B8-92B139257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0576" y="5607424"/>
            <a:ext cx="9791396" cy="108921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endParaRPr lang="it-IT" sz="3200" cap="none" dirty="0"/>
          </a:p>
          <a:p>
            <a:r>
              <a:rPr lang="it-IT" sz="3200" cap="none" dirty="0"/>
              <a:t>Lorenza Patriarca</a:t>
            </a:r>
          </a:p>
          <a:p>
            <a:r>
              <a:rPr lang="it-IT" sz="3200" dirty="0"/>
              <a:t>PROGETTI DI SERVICE LEARNING</a:t>
            </a:r>
          </a:p>
        </p:txBody>
      </p:sp>
    </p:spTree>
    <p:extLst>
      <p:ext uri="{BB962C8B-B14F-4D97-AF65-F5344CB8AC3E}">
        <p14:creationId xmlns:p14="http://schemas.microsoft.com/office/powerpoint/2010/main" val="2810419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ABD431-1F79-EC4D-AB8F-4D2695F62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139318"/>
            <a:ext cx="10178322" cy="462567"/>
          </a:xfrm>
        </p:spPr>
        <p:txBody>
          <a:bodyPr>
            <a:noAutofit/>
          </a:bodyPr>
          <a:lstStyle/>
          <a:p>
            <a:pPr algn="ctr"/>
            <a:r>
              <a:rPr lang="it-IT" sz="3200" dirty="0"/>
              <a:t>SERVICE LEARNING e COMUNITA’ EDUCANTI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DCBE8F-71C8-7D42-B60C-225D357FE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80" y="706055"/>
            <a:ext cx="11076971" cy="490731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800" b="1" dirty="0">
                <a:solidFill>
                  <a:schemeClr val="tx1"/>
                </a:solidFill>
              </a:rPr>
              <a:t>Rete</a:t>
            </a:r>
            <a:r>
              <a:rPr lang="it-IT" sz="2800" b="1" dirty="0"/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Rinascimente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it-IT" sz="2800" b="1" dirty="0">
                <a:solidFill>
                  <a:srgbClr val="FF0000"/>
                </a:solidFill>
              </a:rPr>
              <a:t>Scuole</a:t>
            </a:r>
            <a:r>
              <a:rPr lang="it-IT" sz="2800" b="1" dirty="0"/>
              <a:t> </a:t>
            </a:r>
            <a:r>
              <a:rPr lang="it-IT" sz="2800" b="1" dirty="0">
                <a:solidFill>
                  <a:schemeClr val="tx1"/>
                </a:solidFill>
              </a:rPr>
              <a:t>come </a:t>
            </a:r>
            <a:r>
              <a:rPr lang="it-IT" sz="2800" b="1" dirty="0">
                <a:solidFill>
                  <a:srgbClr val="FF0000"/>
                </a:solidFill>
              </a:rPr>
              <a:t>comunità di apprendimento </a:t>
            </a:r>
          </a:p>
          <a:p>
            <a:pPr marL="0" indent="0" algn="ctr">
              <a:buNone/>
            </a:pPr>
            <a:r>
              <a:rPr lang="it-IT" sz="2400" b="1" dirty="0">
                <a:solidFill>
                  <a:schemeClr val="tx1"/>
                </a:solidFill>
              </a:rPr>
              <a:t>EDUCAZIONE ALL’IMPEGNO e ALLA CITTADINANZA ATTIVA </a:t>
            </a:r>
          </a:p>
          <a:p>
            <a:pPr marL="0" indent="0" algn="ctr">
              <a:buNone/>
            </a:pPr>
            <a:r>
              <a:rPr lang="it-IT" sz="2800" b="1" dirty="0">
                <a:solidFill>
                  <a:schemeClr val="tx1"/>
                </a:solidFill>
              </a:rPr>
              <a:t>Sviluppare competenze facendo qualcosa di utile per la comunità</a:t>
            </a:r>
          </a:p>
          <a:p>
            <a:pPr marL="0" indent="0" algn="ctr">
              <a:buNone/>
            </a:pPr>
            <a:r>
              <a:rPr lang="it-IT" sz="2800" b="1" dirty="0">
                <a:solidFill>
                  <a:schemeClr val="tx1"/>
                </a:solidFill>
              </a:rPr>
              <a:t>Valori e Ragioni pedagogiche dell’essere insegnante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BC40CF-FAE5-9A4E-9320-3326E154D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824" y="3560301"/>
            <a:ext cx="3584455" cy="329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85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21C6C-4D1D-8742-8A56-D163519F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97" y="382385"/>
            <a:ext cx="10752881" cy="1492132"/>
          </a:xfrm>
        </p:spPr>
        <p:txBody>
          <a:bodyPr>
            <a:normAutofit fontScale="90000"/>
          </a:bodyPr>
          <a:lstStyle/>
          <a:p>
            <a:r>
              <a:rPr lang="it-IT" dirty="0"/>
              <a:t>ITALO FIORIN</a:t>
            </a:r>
            <a:br>
              <a:rPr lang="it-IT" dirty="0"/>
            </a:br>
            <a:r>
              <a:rPr lang="it-IT" sz="2700" b="1" cap="none" dirty="0">
                <a:latin typeface="Adobe Jenson Pro Subhead" panose="020A0503050201030203" pitchFamily="18" charset="77"/>
              </a:rPr>
              <a:t>Service Learning e Comunità Educanti: testare e sviluppare nuove competenze facendo del bene per la collettività</a:t>
            </a:r>
            <a:br>
              <a:rPr lang="it-IT" sz="2700" b="1" dirty="0"/>
            </a:br>
            <a:endParaRPr lang="it-IT" sz="27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89593B9-9D36-4F4B-8015-8AAC9ADC7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176" y="1874517"/>
            <a:ext cx="9439154" cy="4723053"/>
          </a:xfrm>
        </p:spPr>
      </p:pic>
    </p:spTree>
    <p:extLst>
      <p:ext uri="{BB962C8B-B14F-4D97-AF65-F5344CB8AC3E}">
        <p14:creationId xmlns:p14="http://schemas.microsoft.com/office/powerpoint/2010/main" val="1740458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653D6D-4979-1E4A-BFB4-4E73CC801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SCUOLA DI HOSPITALET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E719FA6-0D90-214B-99DD-BDB879DBA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304" y="1429472"/>
            <a:ext cx="7187878" cy="5191247"/>
          </a:xfrm>
        </p:spPr>
      </p:pic>
    </p:spTree>
    <p:extLst>
      <p:ext uri="{BB962C8B-B14F-4D97-AF65-F5344CB8AC3E}">
        <p14:creationId xmlns:p14="http://schemas.microsoft.com/office/powerpoint/2010/main" val="229345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CE0D3F-FD3E-F242-95F2-96D42B78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24091"/>
            <a:ext cx="10178322" cy="56716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dirty="0"/>
              <a:t>SERVICE LEARNING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E9CED2-1973-554B-A8A9-6BC1C548B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211" y="1018572"/>
            <a:ext cx="10561899" cy="525490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E182A1EA-AB02-A64A-9B59-B83801D359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6443272"/>
              </p:ext>
            </p:extLst>
          </p:nvPr>
        </p:nvGraphicFramePr>
        <p:xfrm>
          <a:off x="4340506" y="1134319"/>
          <a:ext cx="3877519" cy="1516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B2DF18D0-1F58-B648-B8F1-247969BF6EB5}"/>
              </a:ext>
            </a:extLst>
          </p:cNvPr>
          <p:cNvSpPr txBox="1"/>
          <p:nvPr/>
        </p:nvSpPr>
        <p:spPr>
          <a:xfrm>
            <a:off x="1018573" y="3067292"/>
            <a:ext cx="10509812" cy="35394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3200" b="1" dirty="0"/>
              <a:t>Studenti protagonisti</a:t>
            </a:r>
          </a:p>
          <a:p>
            <a:pPr marL="285750" indent="-285750">
              <a:buFontTx/>
              <a:buChar char="-"/>
            </a:pPr>
            <a:r>
              <a:rPr lang="it-IT" sz="3200" dirty="0"/>
              <a:t>Azione volta ad affrontare un problema, risolvere, </a:t>
            </a:r>
            <a:r>
              <a:rPr lang="it-IT" sz="3200" b="1" dirty="0"/>
              <a:t>risposta a bisogni autentici</a:t>
            </a:r>
          </a:p>
          <a:p>
            <a:pPr marL="285750" indent="-285750">
              <a:buFontTx/>
              <a:buChar char="-"/>
            </a:pPr>
            <a:r>
              <a:rPr lang="it-IT" sz="3200" b="1" dirty="0"/>
              <a:t>Progetto legato al curricolo scolastico</a:t>
            </a:r>
          </a:p>
          <a:p>
            <a:pPr marL="285750" indent="-285750">
              <a:buFontTx/>
              <a:buChar char="-"/>
            </a:pPr>
            <a:r>
              <a:rPr lang="it-IT" sz="3200" b="1" dirty="0"/>
              <a:t>Collaborazione fra più soggetti</a:t>
            </a:r>
          </a:p>
          <a:p>
            <a:pPr marL="285750" indent="-285750">
              <a:buFontTx/>
              <a:buChar char="-"/>
            </a:pPr>
            <a:r>
              <a:rPr lang="it-IT" sz="3200" b="1" dirty="0"/>
              <a:t>Reciprocità</a:t>
            </a:r>
          </a:p>
          <a:p>
            <a:pPr marL="285750" indent="-285750">
              <a:buFontTx/>
              <a:buChar char="-"/>
            </a:pPr>
            <a:r>
              <a:rPr lang="it-IT" sz="3200" b="1" dirty="0"/>
              <a:t>Meta riflessione costante </a:t>
            </a:r>
          </a:p>
        </p:txBody>
      </p:sp>
    </p:spTree>
    <p:extLst>
      <p:ext uri="{BB962C8B-B14F-4D97-AF65-F5344CB8AC3E}">
        <p14:creationId xmlns:p14="http://schemas.microsoft.com/office/powerpoint/2010/main" val="3762879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CFA653E-E041-0344-96F8-989BD93DA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777" y="694481"/>
            <a:ext cx="9306046" cy="54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49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DF04C-07AB-F142-AF7E-AC2A418EE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53039"/>
          </a:xfrm>
        </p:spPr>
        <p:txBody>
          <a:bodyPr>
            <a:normAutofit/>
          </a:bodyPr>
          <a:lstStyle/>
          <a:p>
            <a:pPr algn="ctr"/>
            <a:r>
              <a:rPr lang="it-IT" sz="4000" dirty="0"/>
              <a:t>La difficile ricerca del miglioramento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37C0786-8EF5-1E42-BB5A-49EA01B85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894" y="1142999"/>
            <a:ext cx="5688106" cy="4208929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C07FC6-1A13-CC47-80A2-7B9378B69381}"/>
              </a:ext>
            </a:extLst>
          </p:cNvPr>
          <p:cNvSpPr txBox="1"/>
          <p:nvPr/>
        </p:nvSpPr>
        <p:spPr>
          <a:xfrm>
            <a:off x="766483" y="5459504"/>
            <a:ext cx="1066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«Ma preside, che cosa dobbiamo ancora migliorare?» </a:t>
            </a:r>
          </a:p>
        </p:txBody>
      </p:sp>
    </p:spTree>
    <p:extLst>
      <p:ext uri="{BB962C8B-B14F-4D97-AF65-F5344CB8AC3E}">
        <p14:creationId xmlns:p14="http://schemas.microsoft.com/office/powerpoint/2010/main" val="305128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o 1">
            <a:extLst>
              <a:ext uri="{FF2B5EF4-FFF2-40B4-BE49-F238E27FC236}">
                <a16:creationId xmlns:a16="http://schemas.microsoft.com/office/drawing/2014/main" id="{3ED02316-8A11-9445-A7D5-8CEB4B95F85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2" y="1144064"/>
            <a:ext cx="5487197" cy="2743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Grafico 1">
            <a:extLst>
              <a:ext uri="{FF2B5EF4-FFF2-40B4-BE49-F238E27FC236}">
                <a16:creationId xmlns:a16="http://schemas.microsoft.com/office/drawing/2014/main" id="{56BABAA3-FC20-2B4A-A380-AF066853A3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30" y="3574977"/>
            <a:ext cx="6587335" cy="2743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9A49711-CBFC-8A4E-8D66-8C75217859AC}"/>
              </a:ext>
            </a:extLst>
          </p:cNvPr>
          <p:cNvSpPr/>
          <p:nvPr/>
        </p:nvSpPr>
        <p:spPr>
          <a:xfrm>
            <a:off x="1254368" y="539823"/>
            <a:ext cx="8956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800" b="1" dirty="0">
                <a:solidFill>
                  <a:srgbClr val="4472C4"/>
                </a:solidFill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Rilevazioni Nazionali Standardizzate 2018 - Primaria </a:t>
            </a:r>
            <a:endParaRPr lang="it-IT" sz="2800" dirty="0">
              <a:effectLst/>
              <a:latin typeface="Times" pitchFamily="2" charset="0"/>
              <a:ea typeface="Times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53173BC-68C7-574B-AAAC-05E9CDB3B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3307" y="325379"/>
            <a:ext cx="955857" cy="95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91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54FA99D-F072-1449-83BC-0508F4303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1448">
            <a:off x="10906764" y="61137"/>
            <a:ext cx="969432" cy="9521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56DB9FD-5FCE-9143-9D2C-A2AEB50D94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23" y="1035475"/>
            <a:ext cx="10260012" cy="496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97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350245-DC04-A442-892B-9C07BC8EFCF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5" y="515814"/>
            <a:ext cx="6244468" cy="34259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8AE19F7-4795-3346-98CA-59E3EB19049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76" y="2625969"/>
            <a:ext cx="6056899" cy="3379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46595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E57B9B-5C7E-6B4A-B234-7E78CE35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5" y="162463"/>
            <a:ext cx="11690430" cy="49167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it-IT" sz="3600" dirty="0"/>
              <a:t>LIVELLI APPRENDIMENTO PER QUARTILI ESCS</a:t>
            </a:r>
            <a:endParaRPr lang="it-IT" sz="3600" dirty="0">
              <a:solidFill>
                <a:srgbClr val="FF0000"/>
              </a:solidFill>
            </a:endParaRP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E84B8134-95FB-D441-988B-F16EDD25A5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512849"/>
              </p:ext>
            </p:extLst>
          </p:nvPr>
        </p:nvGraphicFramePr>
        <p:xfrm>
          <a:off x="510169" y="1089212"/>
          <a:ext cx="6006377" cy="319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B64AEA34-24C1-4942-8DEF-FB1BD4D3A8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569774"/>
              </p:ext>
            </p:extLst>
          </p:nvPr>
        </p:nvGraphicFramePr>
        <p:xfrm>
          <a:off x="6245781" y="2615878"/>
          <a:ext cx="5742423" cy="3984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2869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743780-F108-F64C-911F-67DA9EAD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916" y="150891"/>
            <a:ext cx="10203084" cy="38154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dirty="0"/>
              <a:t>PRIORITA’ RAV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BEDDD6-A1F5-4E44-A074-B3C6A2ED7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997" y="787078"/>
            <a:ext cx="10648709" cy="574104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sz="3200" b="1" dirty="0"/>
              <a:t>Migliorare individuazione e valutazione delle competenze chiave di cittadinanza </a:t>
            </a:r>
            <a:r>
              <a:rPr lang="it-IT" sz="3200" dirty="0"/>
              <a:t>degli studenti </a:t>
            </a:r>
            <a:r>
              <a:rPr lang="it-IT" sz="3200" b="1" dirty="0"/>
              <a:t>potenziando formazione e attività di ricerca-azione dei docenti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E0189C-E72A-4942-9AAE-7692F72CD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426" y="2708476"/>
            <a:ext cx="5347022" cy="364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0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C7F1A-F466-0141-994C-11D5D9B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68191"/>
          </a:xfrm>
        </p:spPr>
        <p:txBody>
          <a:bodyPr/>
          <a:lstStyle/>
          <a:p>
            <a:pPr algn="ctr"/>
            <a:r>
              <a:rPr lang="it-IT" dirty="0"/>
              <a:t>UN FORTUNATO INCONTRO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850F6F8-B35C-D240-8CEE-23035FA07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2177" y="1250576"/>
            <a:ext cx="7315200" cy="4224249"/>
          </a:xfrm>
        </p:spPr>
      </p:pic>
    </p:spTree>
    <p:extLst>
      <p:ext uri="{BB962C8B-B14F-4D97-AF65-F5344CB8AC3E}">
        <p14:creationId xmlns:p14="http://schemas.microsoft.com/office/powerpoint/2010/main" val="1508663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7EF6CAC-6630-DE47-9912-255C2C6E8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7649" y="267559"/>
            <a:ext cx="6522569" cy="1085564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2544B72-F4D6-0442-AF6F-9F86F321F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307" y="1589203"/>
            <a:ext cx="2946500" cy="297095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829878B-2181-8D4C-9491-C0386D966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85" y="1544369"/>
            <a:ext cx="5729469" cy="343274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248959B-AAFB-CF40-BF0F-B4A89749B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064" y="4796235"/>
            <a:ext cx="10811537" cy="194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2736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159</TotalTime>
  <Words>143</Words>
  <Application>Microsoft Macintosh PowerPoint</Application>
  <PresentationFormat>Widescreen</PresentationFormat>
  <Paragraphs>31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Adobe Jenson Pro Subhead</vt:lpstr>
      <vt:lpstr>Arial</vt:lpstr>
      <vt:lpstr>Gill Sans MT</vt:lpstr>
      <vt:lpstr>Impact</vt:lpstr>
      <vt:lpstr>Times</vt:lpstr>
      <vt:lpstr>Times New Roman</vt:lpstr>
      <vt:lpstr>Badge</vt:lpstr>
      <vt:lpstr>Presentazione standard di PowerPoint</vt:lpstr>
      <vt:lpstr>La difficile ricerca del miglioramento</vt:lpstr>
      <vt:lpstr>Presentazione standard di PowerPoint</vt:lpstr>
      <vt:lpstr>Presentazione standard di PowerPoint</vt:lpstr>
      <vt:lpstr>Presentazione standard di PowerPoint</vt:lpstr>
      <vt:lpstr>LIVELLI APPRENDIMENTO PER QUARTILI ESCS</vt:lpstr>
      <vt:lpstr>PRIORITA’ RAV </vt:lpstr>
      <vt:lpstr>UN FORTUNATO INCONTRO </vt:lpstr>
      <vt:lpstr>Presentazione standard di PowerPoint</vt:lpstr>
      <vt:lpstr>SERVICE LEARNING e COMUNITA’ EDUCANTI</vt:lpstr>
      <vt:lpstr>ITALO FIORIN Service Learning e Comunità Educanti: testare e sviluppare nuove competenze facendo del bene per la collettività </vt:lpstr>
      <vt:lpstr> SCUOLA DI HOSPITALET</vt:lpstr>
      <vt:lpstr>SERVICE LEARNING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LORENZA PATRIARCA</dc:creator>
  <cp:lastModifiedBy>LORENZA PATRIARCA</cp:lastModifiedBy>
  <cp:revision>15</cp:revision>
  <dcterms:created xsi:type="dcterms:W3CDTF">2019-08-29T16:12:19Z</dcterms:created>
  <dcterms:modified xsi:type="dcterms:W3CDTF">2019-08-29T23:34:32Z</dcterms:modified>
</cp:coreProperties>
</file>