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5" r:id="rId3"/>
    <p:sldId id="306" r:id="rId4"/>
    <p:sldId id="307" r:id="rId5"/>
    <p:sldId id="283" r:id="rId6"/>
    <p:sldId id="284" r:id="rId7"/>
    <p:sldId id="301" r:id="rId8"/>
    <p:sldId id="286" r:id="rId9"/>
    <p:sldId id="287" r:id="rId10"/>
    <p:sldId id="288" r:id="rId11"/>
    <p:sldId id="289" r:id="rId12"/>
    <p:sldId id="285" r:id="rId13"/>
    <p:sldId id="266" r:id="rId14"/>
    <p:sldId id="267" r:id="rId15"/>
    <p:sldId id="268" r:id="rId16"/>
    <p:sldId id="308" r:id="rId17"/>
    <p:sldId id="309" r:id="rId18"/>
    <p:sldId id="310" r:id="rId19"/>
    <p:sldId id="269" r:id="rId20"/>
    <p:sldId id="270" r:id="rId21"/>
    <p:sldId id="259" r:id="rId22"/>
    <p:sldId id="273" r:id="rId23"/>
    <p:sldId id="271" r:id="rId24"/>
    <p:sldId id="260" r:id="rId25"/>
    <p:sldId id="272" r:id="rId26"/>
    <p:sldId id="274" r:id="rId27"/>
    <p:sldId id="302" r:id="rId28"/>
    <p:sldId id="303" r:id="rId29"/>
    <p:sldId id="304"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4660"/>
  </p:normalViewPr>
  <p:slideViewPr>
    <p:cSldViewPr snapToGrid="0">
      <p:cViewPr varScale="1">
        <p:scale>
          <a:sx n="73" d="100"/>
          <a:sy n="73" d="100"/>
        </p:scale>
        <p:origin x="6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3067224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05C181C8-55EC-4B5D-A125-04A54D8539EC}" type="datetimeFigureOut">
              <a:rPr lang="it-IT" smtClean="0"/>
              <a:t>31/08/2019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1376705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smtClean="0"/>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3384340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smtClean="0"/>
              <a:t>Fare clic per modificare lo stile del titolo</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smtClean="0"/>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00821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4016432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1086799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2499076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20721808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302111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1065840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248238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05C181C8-55EC-4B5D-A125-04A54D8539EC}" type="datetimeFigureOut">
              <a:rPr lang="it-IT" smtClean="0"/>
              <a:t>31/08/2019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193378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05C181C8-55EC-4B5D-A125-04A54D8539EC}" type="datetimeFigureOut">
              <a:rPr lang="it-IT" smtClean="0"/>
              <a:t>31/08/2019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4035615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7" name="Date Placeholder 2"/>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3546996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1508958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7" name="Date Placeholder 4"/>
          <p:cNvSpPr>
            <a:spLocks noGrp="1"/>
          </p:cNvSpPr>
          <p:nvPr>
            <p:ph type="dt" sz="half" idx="10"/>
          </p:nvPr>
        </p:nvSpPr>
        <p:spPr/>
        <p:txBody>
          <a:bodyPr/>
          <a:lstStyle/>
          <a:p>
            <a:fld id="{05C181C8-55EC-4B5D-A125-04A54D8539EC}" type="datetimeFigureOut">
              <a:rPr lang="it-IT" smtClean="0"/>
              <a:t>31/08/2019</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1837648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05C181C8-55EC-4B5D-A125-04A54D8539EC}" type="datetimeFigureOut">
              <a:rPr lang="it-IT" smtClean="0"/>
              <a:t>31/08/2019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97F87D-8528-47B7-9719-AF698DE5D5AF}" type="slidenum">
              <a:rPr lang="it-IT" smtClean="0"/>
              <a:t>‹N›</a:t>
            </a:fld>
            <a:endParaRPr lang="it-IT"/>
          </a:p>
        </p:txBody>
      </p:sp>
    </p:spTree>
    <p:extLst>
      <p:ext uri="{BB962C8B-B14F-4D97-AF65-F5344CB8AC3E}">
        <p14:creationId xmlns:p14="http://schemas.microsoft.com/office/powerpoint/2010/main" val="3427785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5C181C8-55EC-4B5D-A125-04A54D8539EC}" type="datetimeFigureOut">
              <a:rPr lang="it-IT" smtClean="0"/>
              <a:t>31/08/2019</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C97F87D-8528-47B7-9719-AF698DE5D5AF}" type="slidenum">
              <a:rPr lang="it-IT" smtClean="0"/>
              <a:t>‹N›</a:t>
            </a:fld>
            <a:endParaRPr lang="it-IT"/>
          </a:p>
        </p:txBody>
      </p:sp>
    </p:spTree>
    <p:extLst>
      <p:ext uri="{BB962C8B-B14F-4D97-AF65-F5344CB8AC3E}">
        <p14:creationId xmlns:p14="http://schemas.microsoft.com/office/powerpoint/2010/main" val="15478762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800" b="1" i="1" dirty="0" smtClean="0"/>
              <a:t>Rete Valutazione in Progress</a:t>
            </a:r>
            <a:r>
              <a:rPr lang="it-IT" sz="4800" b="1" i="1" dirty="0"/>
              <a:t/>
            </a:r>
            <a:br>
              <a:rPr lang="it-IT" sz="4800" b="1" i="1" dirty="0"/>
            </a:br>
            <a:r>
              <a:rPr lang="it-IT" sz="3200" b="1" i="1" dirty="0"/>
              <a:t>Laboratorio permanente di Peer </a:t>
            </a:r>
            <a:r>
              <a:rPr lang="it-IT" sz="3200" b="1" i="1" dirty="0" err="1"/>
              <a:t>Observation</a:t>
            </a:r>
            <a:r>
              <a:rPr lang="it-IT" sz="3200" b="1" i="1" dirty="0"/>
              <a:t> e Soft </a:t>
            </a:r>
            <a:r>
              <a:rPr lang="it-IT" sz="3200" b="1" i="1" dirty="0" err="1"/>
              <a:t>Skills</a:t>
            </a:r>
            <a:r>
              <a:rPr lang="it-IT" sz="3200" b="1" i="1" dirty="0"/>
              <a:t/>
            </a:r>
            <a:br>
              <a:rPr lang="it-IT" sz="3200" b="1" i="1" dirty="0"/>
            </a:br>
            <a:endParaRPr lang="it-IT" sz="3200" b="1" dirty="0"/>
          </a:p>
        </p:txBody>
      </p:sp>
      <p:sp>
        <p:nvSpPr>
          <p:cNvPr id="3" name="Sottotitolo 2"/>
          <p:cNvSpPr>
            <a:spLocks noGrp="1"/>
          </p:cNvSpPr>
          <p:nvPr>
            <p:ph type="subTitle" idx="1"/>
          </p:nvPr>
        </p:nvSpPr>
        <p:spPr>
          <a:xfrm>
            <a:off x="1154955" y="4777379"/>
            <a:ext cx="8825658" cy="1205409"/>
          </a:xfrm>
        </p:spPr>
        <p:txBody>
          <a:bodyPr/>
          <a:lstStyle/>
          <a:p>
            <a:r>
              <a:rPr lang="it-IT" sz="2800" b="1" i="1" dirty="0" smtClean="0"/>
              <a:t>Stresa, 31 agosto 2019</a:t>
            </a:r>
          </a:p>
          <a:p>
            <a:r>
              <a:rPr lang="it-IT" sz="2800" b="1" i="1" dirty="0" smtClean="0"/>
              <a:t>Stefania Giovanetti</a:t>
            </a:r>
            <a:endParaRPr lang="it-IT" sz="2800" b="1" i="1" dirty="0"/>
          </a:p>
        </p:txBody>
      </p:sp>
    </p:spTree>
    <p:extLst>
      <p:ext uri="{BB962C8B-B14F-4D97-AF65-F5344CB8AC3E}">
        <p14:creationId xmlns:p14="http://schemas.microsoft.com/office/powerpoint/2010/main" val="813544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L’educazione civica</a:t>
            </a:r>
            <a:endParaRPr lang="it-IT" dirty="0"/>
          </a:p>
        </p:txBody>
      </p:sp>
      <p:sp>
        <p:nvSpPr>
          <p:cNvPr id="3" name="Segnaposto contenuto 2"/>
          <p:cNvSpPr>
            <a:spLocks noGrp="1"/>
          </p:cNvSpPr>
          <p:nvPr>
            <p:ph idx="1"/>
          </p:nvPr>
        </p:nvSpPr>
        <p:spPr/>
        <p:txBody>
          <a:bodyPr/>
          <a:lstStyle/>
          <a:p>
            <a:r>
              <a:rPr lang="it-IT" dirty="0" smtClean="0"/>
              <a:t>Con il </a:t>
            </a:r>
            <a:r>
              <a:rPr lang="it-IT" dirty="0" err="1" smtClean="0"/>
              <a:t>ddl</a:t>
            </a:r>
            <a:r>
              <a:rPr lang="it-IT" dirty="0" smtClean="0"/>
              <a:t> 1264 del 25/08/2019 l’</a:t>
            </a:r>
            <a:r>
              <a:rPr lang="it-IT" b="1" dirty="0" smtClean="0"/>
              <a:t>educazione </a:t>
            </a:r>
            <a:r>
              <a:rPr lang="it-IT" b="1" dirty="0"/>
              <a:t>civica nelle scuole</a:t>
            </a:r>
            <a:r>
              <a:rPr lang="it-IT" dirty="0"/>
              <a:t> è </a:t>
            </a:r>
            <a:r>
              <a:rPr lang="it-IT" dirty="0" smtClean="0"/>
              <a:t>presentata </a:t>
            </a:r>
            <a:r>
              <a:rPr lang="it-IT" dirty="0"/>
              <a:t>come un insegnamento “</a:t>
            </a:r>
            <a:r>
              <a:rPr lang="it-IT" b="1" i="1" dirty="0"/>
              <a:t>obbligatorio e curricolare</a:t>
            </a:r>
            <a:r>
              <a:rPr lang="it-IT" dirty="0"/>
              <a:t>”. Nelle scuole d’infanzia si prevedono “</a:t>
            </a:r>
            <a:r>
              <a:rPr lang="it-IT" b="1" i="1" dirty="0"/>
              <a:t>progetti di educazione civica</a:t>
            </a:r>
            <a:r>
              <a:rPr lang="it-IT" dirty="0"/>
              <a:t>” e per il primo e il secondo ciclo vengono fissate “</a:t>
            </a:r>
            <a:r>
              <a:rPr lang="it-IT" i="1" dirty="0"/>
              <a:t>33 ore annuali con una valutazione dal terzo anno </a:t>
            </a:r>
            <a:r>
              <a:rPr lang="it-IT" i="1" dirty="0" smtClean="0"/>
              <a:t>della primaria e </a:t>
            </a:r>
            <a:r>
              <a:rPr lang="it-IT" b="1" i="1" dirty="0"/>
              <a:t>con una certificazione delle soft </a:t>
            </a:r>
            <a:r>
              <a:rPr lang="it-IT" b="1" i="1" dirty="0" err="1"/>
              <a:t>skills</a:t>
            </a:r>
            <a:r>
              <a:rPr lang="it-IT" dirty="0" smtClean="0"/>
              <a:t>”.</a:t>
            </a:r>
          </a:p>
          <a:p>
            <a:r>
              <a:rPr lang="it-IT" dirty="0"/>
              <a:t>La materia è inoltre oggetto d’esame di fine ciclo nella scuola secondaria di primo grado.</a:t>
            </a:r>
            <a:endParaRPr lang="it-IT" dirty="0" smtClean="0"/>
          </a:p>
        </p:txBody>
      </p:sp>
    </p:spTree>
    <p:extLst>
      <p:ext uri="{BB962C8B-B14F-4D97-AF65-F5344CB8AC3E}">
        <p14:creationId xmlns:p14="http://schemas.microsoft.com/office/powerpoint/2010/main" val="1840485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definizione di soft </a:t>
            </a:r>
            <a:r>
              <a:rPr lang="it-IT" dirty="0" err="1"/>
              <a:t>skills</a:t>
            </a:r>
            <a:r>
              <a:rPr lang="it-IT" dirty="0"/>
              <a:t>: una questione aperta</a:t>
            </a:r>
          </a:p>
        </p:txBody>
      </p:sp>
      <p:sp>
        <p:nvSpPr>
          <p:cNvPr id="3" name="Segnaposto contenuto 2"/>
          <p:cNvSpPr>
            <a:spLocks noGrp="1"/>
          </p:cNvSpPr>
          <p:nvPr>
            <p:ph idx="1"/>
          </p:nvPr>
        </p:nvSpPr>
        <p:spPr/>
        <p:txBody>
          <a:bodyPr>
            <a:normAutofit/>
          </a:bodyPr>
          <a:lstStyle/>
          <a:p>
            <a:r>
              <a:rPr lang="it-IT" dirty="0"/>
              <a:t>Competenze-chiave</a:t>
            </a:r>
            <a:br>
              <a:rPr lang="it-IT" dirty="0"/>
            </a:br>
            <a:r>
              <a:rPr lang="it-IT" dirty="0"/>
              <a:t>Raccomandazione sulle competenze chiave per l’apprendimento permanente (22 maggio 2018)</a:t>
            </a:r>
            <a:br>
              <a:rPr lang="it-IT" dirty="0"/>
            </a:br>
            <a:endParaRPr lang="it-IT" dirty="0"/>
          </a:p>
          <a:p>
            <a:r>
              <a:rPr lang="it-IT" dirty="0"/>
              <a:t>Life </a:t>
            </a:r>
            <a:r>
              <a:rPr lang="it-IT" dirty="0" err="1"/>
              <a:t>skills</a:t>
            </a:r>
            <a:r>
              <a:rPr lang="it-IT" dirty="0"/>
              <a:t> (OMS, 1993)</a:t>
            </a:r>
          </a:p>
          <a:p>
            <a:endParaRPr lang="it-IT" dirty="0"/>
          </a:p>
          <a:p>
            <a:r>
              <a:rPr lang="it-IT" dirty="0" err="1"/>
              <a:t>Character</a:t>
            </a:r>
            <a:r>
              <a:rPr lang="it-IT" dirty="0"/>
              <a:t> </a:t>
            </a:r>
            <a:r>
              <a:rPr lang="it-IT" dirty="0" err="1"/>
              <a:t>skills</a:t>
            </a:r>
            <a:r>
              <a:rPr lang="it-IT" dirty="0"/>
              <a:t> (</a:t>
            </a:r>
            <a:r>
              <a:rPr lang="it-IT" dirty="0" err="1"/>
              <a:t>Heckman</a:t>
            </a:r>
            <a:r>
              <a:rPr lang="it-IT" dirty="0"/>
              <a:t>, </a:t>
            </a:r>
            <a:r>
              <a:rPr lang="it-IT" dirty="0" err="1"/>
              <a:t>Kautz</a:t>
            </a:r>
            <a:r>
              <a:rPr lang="it-IT" dirty="0"/>
              <a:t>, 1993)</a:t>
            </a:r>
          </a:p>
          <a:p>
            <a:endParaRPr lang="it-IT" dirty="0"/>
          </a:p>
          <a:p>
            <a:r>
              <a:rPr lang="it-IT" dirty="0"/>
              <a:t>Le definizioni nascono da diverse provenienze disciplinari e culturali, ma hanno in comune la prospettiva di </a:t>
            </a:r>
            <a:r>
              <a:rPr lang="it-IT" b="1" dirty="0" err="1"/>
              <a:t>lifelong</a:t>
            </a:r>
            <a:r>
              <a:rPr lang="it-IT" b="1" dirty="0"/>
              <a:t> </a:t>
            </a:r>
            <a:r>
              <a:rPr lang="it-IT" b="1" dirty="0" err="1"/>
              <a:t>learning</a:t>
            </a:r>
            <a:endParaRPr lang="it-IT" dirty="0"/>
          </a:p>
        </p:txBody>
      </p:sp>
    </p:spTree>
    <p:extLst>
      <p:ext uri="{BB962C8B-B14F-4D97-AF65-F5344CB8AC3E}">
        <p14:creationId xmlns:p14="http://schemas.microsoft.com/office/powerpoint/2010/main" val="857092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1306698292"/>
              </p:ext>
            </p:extLst>
          </p:nvPr>
        </p:nvGraphicFramePr>
        <p:xfrm>
          <a:off x="731520" y="509450"/>
          <a:ext cx="9627325" cy="5995852"/>
        </p:xfrm>
        <a:graphic>
          <a:graphicData uri="http://schemas.openxmlformats.org/drawingml/2006/table">
            <a:tbl>
              <a:tblPr firstRow="1" firstCol="1" bandRow="1">
                <a:tableStyleId>{5C22544A-7EE6-4342-B048-85BDC9FD1C3A}</a:tableStyleId>
              </a:tblPr>
              <a:tblGrid>
                <a:gridCol w="662360">
                  <a:extLst>
                    <a:ext uri="{9D8B030D-6E8A-4147-A177-3AD203B41FA5}">
                      <a16:colId xmlns:a16="http://schemas.microsoft.com/office/drawing/2014/main" val="1896910070"/>
                    </a:ext>
                  </a:extLst>
                </a:gridCol>
                <a:gridCol w="4288011">
                  <a:extLst>
                    <a:ext uri="{9D8B030D-6E8A-4147-A177-3AD203B41FA5}">
                      <a16:colId xmlns:a16="http://schemas.microsoft.com/office/drawing/2014/main" val="2688778645"/>
                    </a:ext>
                  </a:extLst>
                </a:gridCol>
                <a:gridCol w="4676954">
                  <a:extLst>
                    <a:ext uri="{9D8B030D-6E8A-4147-A177-3AD203B41FA5}">
                      <a16:colId xmlns:a16="http://schemas.microsoft.com/office/drawing/2014/main" val="1940169117"/>
                    </a:ext>
                  </a:extLst>
                </a:gridCol>
              </a:tblGrid>
              <a:tr h="1011884">
                <a:tc>
                  <a:txBody>
                    <a:bodyPr/>
                    <a:lstStyle/>
                    <a:p>
                      <a:pPr>
                        <a:spcAft>
                          <a:spcPts val="0"/>
                        </a:spcAft>
                      </a:pPr>
                      <a:r>
                        <a:rPr lang="it-IT" sz="1000">
                          <a:effectLst/>
                        </a:rPr>
                        <a:t> </a:t>
                      </a:r>
                      <a:endParaRPr lang="it-IT"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tc>
                <a:tc>
                  <a:txBody>
                    <a:bodyPr/>
                    <a:lstStyle/>
                    <a:p>
                      <a:pPr marR="24130" algn="ctr">
                        <a:spcAft>
                          <a:spcPts val="0"/>
                        </a:spcAft>
                      </a:pPr>
                      <a:r>
                        <a:rPr lang="it-IT" sz="1600" dirty="0">
                          <a:effectLst/>
                        </a:rPr>
                        <a:t>Competenze chiave </a:t>
                      </a:r>
                    </a:p>
                    <a:p>
                      <a:pPr marR="24130" algn="ctr">
                        <a:spcAft>
                          <a:spcPts val="0"/>
                        </a:spcAft>
                      </a:pPr>
                      <a:r>
                        <a:rPr lang="it-IT" sz="1600" dirty="0">
                          <a:effectLst/>
                        </a:rPr>
                        <a:t>per l’apprendimento permanente </a:t>
                      </a:r>
                    </a:p>
                    <a:p>
                      <a:pPr marR="24130" algn="ctr">
                        <a:spcAft>
                          <a:spcPts val="0"/>
                        </a:spcAft>
                      </a:pPr>
                      <a:r>
                        <a:rPr lang="it-IT" sz="1600" dirty="0">
                          <a:effectLst/>
                        </a:rPr>
                        <a:t>(18/12/2006)</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R="24130" algn="ctr">
                        <a:spcAft>
                          <a:spcPts val="0"/>
                        </a:spcAft>
                      </a:pPr>
                      <a:r>
                        <a:rPr lang="it-IT" sz="1600">
                          <a:effectLst/>
                        </a:rPr>
                        <a:t>Competenze chiave</a:t>
                      </a:r>
                    </a:p>
                    <a:p>
                      <a:pPr marR="24130" algn="ctr">
                        <a:spcAft>
                          <a:spcPts val="0"/>
                        </a:spcAft>
                      </a:pPr>
                      <a:r>
                        <a:rPr lang="it-IT" sz="1600">
                          <a:effectLst/>
                        </a:rPr>
                        <a:t>per l’apprendimento permanente</a:t>
                      </a:r>
                    </a:p>
                    <a:p>
                      <a:pPr marL="772160" marR="730885" algn="ctr">
                        <a:spcAft>
                          <a:spcPts val="0"/>
                        </a:spcAft>
                      </a:pPr>
                      <a:r>
                        <a:rPr lang="it-IT" sz="1600">
                          <a:effectLst/>
                        </a:rPr>
                        <a:t>(22/05/2018)</a:t>
                      </a:r>
                      <a:endParaRPr lang="it-I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extLst>
                  <a:ext uri="{0D108BD9-81ED-4DB2-BD59-A6C34878D82A}">
                    <a16:rowId xmlns:a16="http://schemas.microsoft.com/office/drawing/2014/main" val="4092275718"/>
                  </a:ext>
                </a:extLst>
              </a:tr>
              <a:tr h="740977">
                <a:tc>
                  <a:txBody>
                    <a:bodyPr/>
                    <a:lstStyle/>
                    <a:p>
                      <a:pPr marL="9525" algn="ctr">
                        <a:spcAft>
                          <a:spcPts val="0"/>
                        </a:spcAft>
                      </a:pPr>
                      <a:r>
                        <a:rPr lang="it-IT" sz="1000">
                          <a:effectLst/>
                        </a:rPr>
                        <a:t>1</a:t>
                      </a:r>
                      <a:endParaRPr lang="it-IT"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845">
                        <a:spcAft>
                          <a:spcPts val="0"/>
                        </a:spcAft>
                      </a:pPr>
                      <a:r>
                        <a:rPr lang="it-IT" sz="1600" dirty="0">
                          <a:effectLst/>
                        </a:rPr>
                        <a:t>Comunicazione nella madrelingua o lingua di istruzione</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marR="52070" algn="ctr">
                        <a:spcAft>
                          <a:spcPts val="0"/>
                        </a:spcAft>
                      </a:pPr>
                      <a:r>
                        <a:rPr lang="it-IT" sz="1600">
                          <a:effectLst/>
                        </a:rPr>
                        <a:t>Competenza alfabetica funzionale</a:t>
                      </a:r>
                      <a:endParaRPr lang="it-I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extLst>
                  <a:ext uri="{0D108BD9-81ED-4DB2-BD59-A6C34878D82A}">
                    <a16:rowId xmlns:a16="http://schemas.microsoft.com/office/drawing/2014/main" val="1021117626"/>
                  </a:ext>
                </a:extLst>
              </a:tr>
              <a:tr h="578927">
                <a:tc>
                  <a:txBody>
                    <a:bodyPr/>
                    <a:lstStyle/>
                    <a:p>
                      <a:pPr algn="ctr">
                        <a:spcAft>
                          <a:spcPts val="0"/>
                        </a:spcAft>
                      </a:pPr>
                      <a:r>
                        <a:rPr lang="it-IT" sz="1000">
                          <a:effectLst/>
                        </a:rPr>
                        <a:t>2</a:t>
                      </a:r>
                      <a:endParaRPr lang="it-IT"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845">
                        <a:spcAft>
                          <a:spcPts val="0"/>
                        </a:spcAft>
                      </a:pPr>
                      <a:r>
                        <a:rPr lang="it-IT" sz="1600" dirty="0">
                          <a:effectLst/>
                        </a:rPr>
                        <a:t>Comunicazione 	nelle 	lingue straniere</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marR="52070" algn="ctr">
                        <a:spcAft>
                          <a:spcPts val="0"/>
                        </a:spcAft>
                      </a:pPr>
                      <a:r>
                        <a:rPr lang="it-IT" sz="1600">
                          <a:effectLst/>
                        </a:rPr>
                        <a:t>Competenza multilinguistica</a:t>
                      </a:r>
                      <a:endParaRPr lang="it-I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extLst>
                  <a:ext uri="{0D108BD9-81ED-4DB2-BD59-A6C34878D82A}">
                    <a16:rowId xmlns:a16="http://schemas.microsoft.com/office/drawing/2014/main" val="4164626549"/>
                  </a:ext>
                </a:extLst>
              </a:tr>
              <a:tr h="715000">
                <a:tc>
                  <a:txBody>
                    <a:bodyPr/>
                    <a:lstStyle/>
                    <a:p>
                      <a:pPr marL="27305" algn="ctr">
                        <a:spcAft>
                          <a:spcPts val="0"/>
                        </a:spcAft>
                      </a:pPr>
                      <a:r>
                        <a:rPr lang="it-IT" sz="1000">
                          <a:effectLst/>
                        </a:rPr>
                        <a:t>3</a:t>
                      </a:r>
                      <a:endParaRPr lang="it-IT"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marR="50165">
                        <a:spcAft>
                          <a:spcPts val="0"/>
                        </a:spcAft>
                      </a:pPr>
                      <a:r>
                        <a:rPr lang="it-IT" sz="1600" dirty="0">
                          <a:effectLst/>
                        </a:rPr>
                        <a:t>Competenza matematica e competenze di base in scienza e tecnologia</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marR="51435" algn="ctr">
                        <a:spcAft>
                          <a:spcPts val="0"/>
                        </a:spcAft>
                      </a:pPr>
                      <a:r>
                        <a:rPr lang="it-IT" sz="1600" dirty="0">
                          <a:effectLst/>
                        </a:rPr>
                        <a:t>Competenza matematica e competenze in scienze, tecnologie e ingegneria</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extLst>
                  <a:ext uri="{0D108BD9-81ED-4DB2-BD59-A6C34878D82A}">
                    <a16:rowId xmlns:a16="http://schemas.microsoft.com/office/drawing/2014/main" val="932607388"/>
                  </a:ext>
                </a:extLst>
              </a:tr>
              <a:tr h="573979">
                <a:tc>
                  <a:txBody>
                    <a:bodyPr/>
                    <a:lstStyle/>
                    <a:p>
                      <a:pPr marL="27305" algn="ctr">
                        <a:spcAft>
                          <a:spcPts val="0"/>
                        </a:spcAft>
                      </a:pPr>
                      <a:r>
                        <a:rPr lang="it-IT" sz="1000">
                          <a:effectLst/>
                        </a:rPr>
                        <a:t>4</a:t>
                      </a:r>
                      <a:endParaRPr lang="it-IT"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a:spcAft>
                          <a:spcPts val="0"/>
                        </a:spcAft>
                      </a:pPr>
                      <a:r>
                        <a:rPr lang="it-IT" sz="1600">
                          <a:effectLst/>
                        </a:rPr>
                        <a:t>Competenze digitali</a:t>
                      </a:r>
                      <a:endParaRPr lang="it-I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marR="50165" algn="ctr">
                        <a:spcAft>
                          <a:spcPts val="0"/>
                        </a:spcAft>
                      </a:pPr>
                      <a:r>
                        <a:rPr lang="it-IT" sz="1600" dirty="0">
                          <a:effectLst/>
                        </a:rPr>
                        <a:t>Competenza digitale</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extLst>
                  <a:ext uri="{0D108BD9-81ED-4DB2-BD59-A6C34878D82A}">
                    <a16:rowId xmlns:a16="http://schemas.microsoft.com/office/drawing/2014/main" val="3652151716"/>
                  </a:ext>
                </a:extLst>
              </a:tr>
              <a:tr h="556660">
                <a:tc>
                  <a:txBody>
                    <a:bodyPr/>
                    <a:lstStyle/>
                    <a:p>
                      <a:pPr marL="27305" algn="ctr">
                        <a:spcAft>
                          <a:spcPts val="0"/>
                        </a:spcAft>
                      </a:pPr>
                      <a:r>
                        <a:rPr lang="it-IT" sz="1000">
                          <a:effectLst/>
                        </a:rPr>
                        <a:t>5</a:t>
                      </a:r>
                      <a:endParaRPr lang="it-IT"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a:spcAft>
                          <a:spcPts val="0"/>
                        </a:spcAft>
                      </a:pPr>
                      <a:r>
                        <a:rPr lang="it-IT" sz="1600">
                          <a:effectLst/>
                        </a:rPr>
                        <a:t>Imparare ad imparare</a:t>
                      </a:r>
                      <a:endParaRPr lang="it-I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marR="50165" algn="ctr">
                        <a:spcAft>
                          <a:spcPts val="0"/>
                        </a:spcAft>
                      </a:pPr>
                      <a:r>
                        <a:rPr lang="it-IT" sz="1600" dirty="0">
                          <a:effectLst/>
                        </a:rPr>
                        <a:t>Competenza personale, sociale e capacità di imparare a imparare</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extLst>
                  <a:ext uri="{0D108BD9-81ED-4DB2-BD59-A6C34878D82A}">
                    <a16:rowId xmlns:a16="http://schemas.microsoft.com/office/drawing/2014/main" val="2865659881"/>
                  </a:ext>
                </a:extLst>
              </a:tr>
              <a:tr h="562846">
                <a:tc>
                  <a:txBody>
                    <a:bodyPr/>
                    <a:lstStyle/>
                    <a:p>
                      <a:pPr marL="27305" algn="ctr">
                        <a:spcAft>
                          <a:spcPts val="0"/>
                        </a:spcAft>
                      </a:pPr>
                      <a:r>
                        <a:rPr lang="it-IT" sz="1000">
                          <a:effectLst/>
                        </a:rPr>
                        <a:t>6</a:t>
                      </a:r>
                      <a:endParaRPr lang="it-IT"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a:spcAft>
                          <a:spcPts val="0"/>
                        </a:spcAft>
                      </a:pPr>
                      <a:r>
                        <a:rPr lang="it-IT" sz="1600">
                          <a:effectLst/>
                        </a:rPr>
                        <a:t>Competenze sociali e civiche</a:t>
                      </a:r>
                      <a:endParaRPr lang="it-I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marR="50165" algn="ctr">
                        <a:spcAft>
                          <a:spcPts val="0"/>
                        </a:spcAft>
                      </a:pPr>
                      <a:r>
                        <a:rPr lang="it-IT" sz="1600" dirty="0">
                          <a:effectLst/>
                        </a:rPr>
                        <a:t>Competenza in materia di cittadinanza</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extLst>
                  <a:ext uri="{0D108BD9-81ED-4DB2-BD59-A6C34878D82A}">
                    <a16:rowId xmlns:a16="http://schemas.microsoft.com/office/drawing/2014/main" val="2969432743"/>
                  </a:ext>
                </a:extLst>
              </a:tr>
              <a:tr h="571505">
                <a:tc>
                  <a:txBody>
                    <a:bodyPr/>
                    <a:lstStyle/>
                    <a:p>
                      <a:pPr marL="27305" algn="ctr">
                        <a:spcAft>
                          <a:spcPts val="0"/>
                        </a:spcAft>
                      </a:pPr>
                      <a:r>
                        <a:rPr lang="it-IT" sz="1000">
                          <a:effectLst/>
                        </a:rPr>
                        <a:t>7</a:t>
                      </a:r>
                      <a:endParaRPr lang="it-IT"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a:spcAft>
                          <a:spcPts val="0"/>
                        </a:spcAft>
                      </a:pPr>
                      <a:r>
                        <a:rPr lang="it-IT" sz="1600">
                          <a:effectLst/>
                        </a:rPr>
                        <a:t>Spirito di iniziativa</a:t>
                      </a:r>
                      <a:endParaRPr lang="it-I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marR="52070" algn="ctr">
                        <a:spcAft>
                          <a:spcPts val="0"/>
                        </a:spcAft>
                      </a:pPr>
                      <a:r>
                        <a:rPr lang="it-IT" sz="1600" dirty="0">
                          <a:effectLst/>
                        </a:rPr>
                        <a:t>Competenza imprenditoriale</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extLst>
                  <a:ext uri="{0D108BD9-81ED-4DB2-BD59-A6C34878D82A}">
                    <a16:rowId xmlns:a16="http://schemas.microsoft.com/office/drawing/2014/main" val="1157379305"/>
                  </a:ext>
                </a:extLst>
              </a:tr>
              <a:tr h="684074">
                <a:tc>
                  <a:txBody>
                    <a:bodyPr/>
                    <a:lstStyle/>
                    <a:p>
                      <a:pPr marL="27305" algn="ctr">
                        <a:spcAft>
                          <a:spcPts val="0"/>
                        </a:spcAft>
                      </a:pPr>
                      <a:r>
                        <a:rPr lang="it-IT" sz="1000">
                          <a:effectLst/>
                        </a:rPr>
                        <a:t>8</a:t>
                      </a:r>
                      <a:endParaRPr lang="it-IT"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a:spcAft>
                          <a:spcPts val="0"/>
                        </a:spcAft>
                      </a:pPr>
                      <a:r>
                        <a:rPr lang="it-IT" sz="1600">
                          <a:effectLst/>
                        </a:rPr>
                        <a:t>Consapevolezza ed espressione culturale</a:t>
                      </a:r>
                      <a:endParaRPr lang="it-I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tc>
                  <a:txBody>
                    <a:bodyPr/>
                    <a:lstStyle/>
                    <a:p>
                      <a:pPr marL="29210" algn="ctr">
                        <a:spcAft>
                          <a:spcPts val="0"/>
                        </a:spcAft>
                      </a:pPr>
                      <a:r>
                        <a:rPr lang="it-IT" sz="1600" dirty="0">
                          <a:effectLst/>
                        </a:rPr>
                        <a:t>Competenza in materia di consapevolezza ed espressione culturali</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275" marR="15875" marT="30480" marB="31750" anchor="ctr"/>
                </a:tc>
                <a:extLst>
                  <a:ext uri="{0D108BD9-81ED-4DB2-BD59-A6C34878D82A}">
                    <a16:rowId xmlns:a16="http://schemas.microsoft.com/office/drawing/2014/main" val="163526593"/>
                  </a:ext>
                </a:extLst>
              </a:tr>
            </a:tbl>
          </a:graphicData>
        </a:graphic>
      </p:graphicFrame>
    </p:spTree>
    <p:extLst>
      <p:ext uri="{BB962C8B-B14F-4D97-AF65-F5344CB8AC3E}">
        <p14:creationId xmlns:p14="http://schemas.microsoft.com/office/powerpoint/2010/main" val="3065329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Competenze-chiave</a:t>
            </a:r>
            <a:endParaRPr lang="it-IT" dirty="0"/>
          </a:p>
        </p:txBody>
      </p:sp>
      <p:sp>
        <p:nvSpPr>
          <p:cNvPr id="3" name="Segnaposto contenuto 2"/>
          <p:cNvSpPr>
            <a:spLocks noGrp="1"/>
          </p:cNvSpPr>
          <p:nvPr>
            <p:ph idx="1"/>
          </p:nvPr>
        </p:nvSpPr>
        <p:spPr/>
        <p:txBody>
          <a:bodyPr/>
          <a:lstStyle/>
          <a:p>
            <a:r>
              <a:rPr lang="it-IT" dirty="0" smtClean="0"/>
              <a:t>Nascono come focalizzazione delle competenze di cittadinanza in prospettiva di </a:t>
            </a:r>
            <a:r>
              <a:rPr lang="it-IT" dirty="0" err="1" smtClean="0"/>
              <a:t>lifelong</a:t>
            </a:r>
            <a:r>
              <a:rPr lang="it-IT" dirty="0" smtClean="0"/>
              <a:t> </a:t>
            </a:r>
            <a:r>
              <a:rPr lang="it-IT" dirty="0" err="1" smtClean="0"/>
              <a:t>learning</a:t>
            </a:r>
            <a:endParaRPr lang="it-IT" dirty="0" smtClean="0"/>
          </a:p>
          <a:p>
            <a:r>
              <a:rPr lang="it-IT" dirty="0" smtClean="0"/>
              <a:t>Competenze necessarie nella vita pratica, sganciate dalle discipline, utili nel corso della vita per</a:t>
            </a:r>
          </a:p>
          <a:p>
            <a:pPr>
              <a:buFont typeface="Wingdings" panose="05000000000000000000" pitchFamily="2" charset="2"/>
              <a:buChar char="ü"/>
            </a:pPr>
            <a:r>
              <a:rPr lang="it-IT" dirty="0"/>
              <a:t>a</a:t>
            </a:r>
            <a:r>
              <a:rPr lang="it-IT" dirty="0" smtClean="0"/>
              <a:t>gire in modo autonomo</a:t>
            </a:r>
          </a:p>
          <a:p>
            <a:pPr>
              <a:buFont typeface="Wingdings" panose="05000000000000000000" pitchFamily="2" charset="2"/>
              <a:buChar char="ü"/>
            </a:pPr>
            <a:r>
              <a:rPr lang="it-IT" dirty="0"/>
              <a:t>s</a:t>
            </a:r>
            <a:r>
              <a:rPr lang="it-IT" dirty="0" smtClean="0"/>
              <a:t>ervirsi di strumenti in maniera interattiva</a:t>
            </a:r>
          </a:p>
          <a:p>
            <a:pPr>
              <a:buFont typeface="Wingdings" panose="05000000000000000000" pitchFamily="2" charset="2"/>
              <a:buChar char="ü"/>
            </a:pPr>
            <a:r>
              <a:rPr lang="it-IT" dirty="0"/>
              <a:t>f</a:t>
            </a:r>
            <a:r>
              <a:rPr lang="it-IT" dirty="0" smtClean="0"/>
              <a:t>unzionare in gruppi socialmente eterogenei</a:t>
            </a:r>
          </a:p>
          <a:p>
            <a:endParaRPr lang="it-IT" dirty="0"/>
          </a:p>
        </p:txBody>
      </p:sp>
    </p:spTree>
    <p:extLst>
      <p:ext uri="{BB962C8B-B14F-4D97-AF65-F5344CB8AC3E}">
        <p14:creationId xmlns:p14="http://schemas.microsoft.com/office/powerpoint/2010/main" val="402749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Life </a:t>
            </a:r>
            <a:r>
              <a:rPr lang="it-IT" dirty="0" err="1"/>
              <a:t>skills</a:t>
            </a:r>
            <a:r>
              <a:rPr lang="it-IT" dirty="0"/>
              <a:t> (OMS, 1993)</a:t>
            </a:r>
            <a:br>
              <a:rPr lang="it-IT" dirty="0"/>
            </a:br>
            <a:endParaRPr lang="it-IT" dirty="0"/>
          </a:p>
        </p:txBody>
      </p:sp>
      <p:sp>
        <p:nvSpPr>
          <p:cNvPr id="3" name="Segnaposto contenuto 2"/>
          <p:cNvSpPr>
            <a:spLocks noGrp="1"/>
          </p:cNvSpPr>
          <p:nvPr>
            <p:ph idx="1"/>
          </p:nvPr>
        </p:nvSpPr>
        <p:spPr/>
        <p:txBody>
          <a:bodyPr>
            <a:normAutofit lnSpcReduction="10000"/>
          </a:bodyPr>
          <a:lstStyle/>
          <a:p>
            <a:r>
              <a:rPr lang="it-IT" dirty="0" smtClean="0"/>
              <a:t>Capacità di prendere decisioni</a:t>
            </a:r>
          </a:p>
          <a:p>
            <a:r>
              <a:rPr lang="it-IT" dirty="0" smtClean="0"/>
              <a:t>Capacità di risolvere problemi</a:t>
            </a:r>
          </a:p>
          <a:p>
            <a:r>
              <a:rPr lang="it-IT" dirty="0" smtClean="0"/>
              <a:t>Pensiero creativo</a:t>
            </a:r>
          </a:p>
          <a:p>
            <a:r>
              <a:rPr lang="it-IT" dirty="0" smtClean="0"/>
              <a:t>Pensiero critico</a:t>
            </a:r>
          </a:p>
          <a:p>
            <a:r>
              <a:rPr lang="it-IT" dirty="0" smtClean="0"/>
              <a:t>Comunicazione efficace</a:t>
            </a:r>
          </a:p>
          <a:p>
            <a:r>
              <a:rPr lang="it-IT" dirty="0" smtClean="0"/>
              <a:t>Capacità di relazioni interpersonali</a:t>
            </a:r>
          </a:p>
          <a:p>
            <a:r>
              <a:rPr lang="it-IT" dirty="0" smtClean="0"/>
              <a:t>Autoconsapevolezza</a:t>
            </a:r>
          </a:p>
          <a:p>
            <a:r>
              <a:rPr lang="it-IT" dirty="0" smtClean="0"/>
              <a:t>Empatia</a:t>
            </a:r>
          </a:p>
          <a:p>
            <a:r>
              <a:rPr lang="it-IT" dirty="0" smtClean="0"/>
              <a:t>Gestione delle emozioni</a:t>
            </a:r>
          </a:p>
          <a:p>
            <a:r>
              <a:rPr lang="it-IT" dirty="0" smtClean="0"/>
              <a:t>Gestione dello stress</a:t>
            </a:r>
            <a:endParaRPr lang="it-IT" dirty="0"/>
          </a:p>
        </p:txBody>
      </p:sp>
    </p:spTree>
    <p:extLst>
      <p:ext uri="{BB962C8B-B14F-4D97-AF65-F5344CB8AC3E}">
        <p14:creationId xmlns:p14="http://schemas.microsoft.com/office/powerpoint/2010/main" val="2337865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Life </a:t>
            </a:r>
            <a:r>
              <a:rPr lang="it-IT" dirty="0" err="1"/>
              <a:t>skills</a:t>
            </a:r>
            <a:endParaRPr lang="it-IT" dirty="0"/>
          </a:p>
        </p:txBody>
      </p:sp>
      <p:sp>
        <p:nvSpPr>
          <p:cNvPr id="3" name="Segnaposto contenuto 2"/>
          <p:cNvSpPr>
            <a:spLocks noGrp="1"/>
          </p:cNvSpPr>
          <p:nvPr>
            <p:ph idx="1"/>
          </p:nvPr>
        </p:nvSpPr>
        <p:spPr/>
        <p:txBody>
          <a:bodyPr/>
          <a:lstStyle/>
          <a:p>
            <a:r>
              <a:rPr lang="it-IT" dirty="0" smtClean="0"/>
              <a:t>Nascono alla fine degli anni ‘80/inizio anni ‘90 (OMS) per «attrezzare» ragazzi e ragazze, in chiave preventiva, a fronteggiare le vicissitudini della vita</a:t>
            </a:r>
          </a:p>
          <a:p>
            <a:r>
              <a:rPr lang="it-IT" dirty="0"/>
              <a:t>Tali competenze possono essere raggruppate secondo 3 aree:  </a:t>
            </a:r>
          </a:p>
          <a:p>
            <a:r>
              <a:rPr lang="it-IT" b="1" dirty="0"/>
              <a:t>EMOTIVE</a:t>
            </a:r>
            <a:r>
              <a:rPr lang="it-IT" dirty="0"/>
              <a:t>- consapevolezza di </a:t>
            </a:r>
            <a:r>
              <a:rPr lang="it-IT" dirty="0" err="1"/>
              <a:t>sè</a:t>
            </a:r>
            <a:r>
              <a:rPr lang="it-IT" dirty="0"/>
              <a:t>, gestione delle emozioni, gestione dello stress</a:t>
            </a:r>
          </a:p>
          <a:p>
            <a:r>
              <a:rPr lang="it-IT" b="1" dirty="0"/>
              <a:t>RELAZIONALI </a:t>
            </a:r>
            <a:r>
              <a:rPr lang="it-IT" dirty="0"/>
              <a:t>- empatia, comunicazione efficace, relazioni efficaci</a:t>
            </a:r>
          </a:p>
          <a:p>
            <a:r>
              <a:rPr lang="it-IT" b="1" dirty="0"/>
              <a:t>COGNITIVE </a:t>
            </a:r>
            <a:r>
              <a:rPr lang="it-IT" dirty="0"/>
              <a:t>- risolvere i problemi, prendere decisioni</a:t>
            </a:r>
            <a:r>
              <a:rPr lang="it-IT" dirty="0" smtClean="0"/>
              <a:t>, pensiero </a:t>
            </a:r>
            <a:r>
              <a:rPr lang="it-IT" dirty="0"/>
              <a:t>critico, pensiero creativo</a:t>
            </a:r>
          </a:p>
          <a:p>
            <a:endParaRPr lang="it-IT" dirty="0"/>
          </a:p>
        </p:txBody>
      </p:sp>
    </p:spTree>
    <p:extLst>
      <p:ext uri="{BB962C8B-B14F-4D97-AF65-F5344CB8AC3E}">
        <p14:creationId xmlns:p14="http://schemas.microsoft.com/office/powerpoint/2010/main" val="1543640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Non cognitive </a:t>
            </a:r>
            <a:r>
              <a:rPr lang="it-IT" dirty="0" err="1" smtClean="0"/>
              <a:t>skills</a:t>
            </a:r>
            <a:r>
              <a:rPr lang="it-IT" smtClean="0"/>
              <a:t> (</a:t>
            </a:r>
            <a:r>
              <a:rPr lang="it-IT" dirty="0" err="1"/>
              <a:t>Heckman</a:t>
            </a:r>
            <a:r>
              <a:rPr lang="it-IT" dirty="0"/>
              <a:t>, </a:t>
            </a:r>
            <a:r>
              <a:rPr lang="it-IT" dirty="0" err="1"/>
              <a:t>Kautz</a:t>
            </a:r>
            <a:r>
              <a:rPr lang="it-IT" dirty="0"/>
              <a:t>, 1993)</a:t>
            </a:r>
            <a:br>
              <a:rPr lang="it-IT" dirty="0"/>
            </a:br>
            <a:endParaRPr lang="it-IT" dirty="0"/>
          </a:p>
        </p:txBody>
      </p:sp>
      <p:sp>
        <p:nvSpPr>
          <p:cNvPr id="3" name="Segnaposto contenuto 2"/>
          <p:cNvSpPr>
            <a:spLocks noGrp="1"/>
          </p:cNvSpPr>
          <p:nvPr>
            <p:ph idx="1"/>
          </p:nvPr>
        </p:nvSpPr>
        <p:spPr/>
        <p:txBody>
          <a:bodyPr/>
          <a:lstStyle/>
          <a:p>
            <a:r>
              <a:rPr lang="it-IT" dirty="0" err="1"/>
              <a:t>Heckman</a:t>
            </a:r>
            <a:r>
              <a:rPr lang="it-IT" dirty="0"/>
              <a:t>, economista e statistico statunitense, </a:t>
            </a:r>
            <a:r>
              <a:rPr lang="it-IT" dirty="0" smtClean="0"/>
              <a:t>non riteneva</a:t>
            </a:r>
            <a:r>
              <a:rPr lang="it-IT" dirty="0"/>
              <a:t>, in primo luogo, che si dovesse ridurre l’individuo e le sue capacità unicamente a quelle cognitive e, in secondo luogo, che la valutazione degli studenti e delle scuole dovesse dipendere quasi esclusivamente dai risultati ai test di apprendimento. </a:t>
            </a:r>
            <a:endParaRPr lang="it-IT" dirty="0" smtClean="0"/>
          </a:p>
          <a:p>
            <a:r>
              <a:rPr lang="it-IT" dirty="0" smtClean="0"/>
              <a:t>Per </a:t>
            </a:r>
            <a:r>
              <a:rPr lang="it-IT" dirty="0"/>
              <a:t>lui infatti il successo scolastico, lavorativo, e nella vita in generale, non poteva dipendere solo dalle proprie capacità cognitive e dall’aver superato un test ed era convinto che il sistema scolastico non avrebbe dovuto continuare a focalizzarsi solo su questo gruppo di competenze che, seppur fondamentali, non potevano essere le uniche da coltivare, plasmare e sviluppare </a:t>
            </a:r>
          </a:p>
        </p:txBody>
      </p:sp>
    </p:spTree>
    <p:extLst>
      <p:ext uri="{BB962C8B-B14F-4D97-AF65-F5344CB8AC3E}">
        <p14:creationId xmlns:p14="http://schemas.microsoft.com/office/powerpoint/2010/main" val="3154753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Non cognitive </a:t>
            </a:r>
            <a:r>
              <a:rPr lang="it-IT" b="1" i="1" dirty="0" err="1" smtClean="0"/>
              <a:t>skills</a:t>
            </a:r>
            <a:endParaRPr lang="it-IT" b="1" i="1" dirty="0"/>
          </a:p>
        </p:txBody>
      </p:sp>
      <p:sp>
        <p:nvSpPr>
          <p:cNvPr id="3" name="Segnaposto contenuto 2"/>
          <p:cNvSpPr>
            <a:spLocks noGrp="1"/>
          </p:cNvSpPr>
          <p:nvPr>
            <p:ph idx="1"/>
          </p:nvPr>
        </p:nvSpPr>
        <p:spPr/>
        <p:txBody>
          <a:bodyPr/>
          <a:lstStyle/>
          <a:p>
            <a:r>
              <a:rPr lang="it-IT" dirty="0"/>
              <a:t> Ci sono in realtà molte altre possibili denominazioni: </a:t>
            </a:r>
            <a:endParaRPr lang="it-IT" dirty="0" smtClean="0"/>
          </a:p>
          <a:p>
            <a:r>
              <a:rPr lang="it-IT" dirty="0" smtClean="0"/>
              <a:t>social </a:t>
            </a:r>
            <a:r>
              <a:rPr lang="it-IT" dirty="0"/>
              <a:t>and </a:t>
            </a:r>
            <a:r>
              <a:rPr lang="it-IT" dirty="0" err="1"/>
              <a:t>emotional</a:t>
            </a:r>
            <a:r>
              <a:rPr lang="it-IT" dirty="0"/>
              <a:t> </a:t>
            </a:r>
            <a:r>
              <a:rPr lang="it-IT" dirty="0" err="1" smtClean="0"/>
              <a:t>learning</a:t>
            </a:r>
            <a:r>
              <a:rPr lang="it-IT" dirty="0" smtClean="0"/>
              <a:t>: 21st </a:t>
            </a:r>
            <a:r>
              <a:rPr lang="it-IT" dirty="0"/>
              <a:t>Century </a:t>
            </a:r>
            <a:r>
              <a:rPr lang="it-IT" dirty="0" err="1"/>
              <a:t>skills</a:t>
            </a:r>
            <a:r>
              <a:rPr lang="it-IT" dirty="0"/>
              <a:t> (West et al., 2016); </a:t>
            </a:r>
            <a:endParaRPr lang="it-IT" dirty="0" smtClean="0"/>
          </a:p>
          <a:p>
            <a:r>
              <a:rPr lang="it-IT" dirty="0" smtClean="0"/>
              <a:t>soft </a:t>
            </a:r>
            <a:r>
              <a:rPr lang="it-IT" dirty="0" err="1"/>
              <a:t>skills</a:t>
            </a:r>
            <a:r>
              <a:rPr lang="it-IT" dirty="0"/>
              <a:t>, </a:t>
            </a:r>
            <a:r>
              <a:rPr lang="it-IT" dirty="0" err="1"/>
              <a:t>noncognitive</a:t>
            </a:r>
            <a:r>
              <a:rPr lang="it-IT" dirty="0"/>
              <a:t> </a:t>
            </a:r>
            <a:r>
              <a:rPr lang="it-IT" dirty="0" err="1"/>
              <a:t>abilities</a:t>
            </a:r>
            <a:r>
              <a:rPr lang="it-IT" dirty="0"/>
              <a:t>, </a:t>
            </a:r>
            <a:r>
              <a:rPr lang="it-IT" dirty="0" err="1"/>
              <a:t>character</a:t>
            </a:r>
            <a:r>
              <a:rPr lang="it-IT" dirty="0"/>
              <a:t> (</a:t>
            </a:r>
            <a:r>
              <a:rPr lang="it-IT" dirty="0" err="1"/>
              <a:t>Heckman</a:t>
            </a:r>
            <a:r>
              <a:rPr lang="it-IT" dirty="0"/>
              <a:t> &amp; </a:t>
            </a:r>
            <a:r>
              <a:rPr lang="it-IT" dirty="0" err="1"/>
              <a:t>Kautz</a:t>
            </a:r>
            <a:r>
              <a:rPr lang="it-IT" dirty="0"/>
              <a:t>, 2012); </a:t>
            </a:r>
            <a:r>
              <a:rPr lang="it-IT" dirty="0" err="1"/>
              <a:t>character</a:t>
            </a:r>
            <a:r>
              <a:rPr lang="it-IT" dirty="0"/>
              <a:t> </a:t>
            </a:r>
            <a:r>
              <a:rPr lang="it-IT" dirty="0" err="1"/>
              <a:t>skills</a:t>
            </a:r>
            <a:r>
              <a:rPr lang="it-IT" dirty="0"/>
              <a:t> (</a:t>
            </a:r>
            <a:r>
              <a:rPr lang="it-IT" dirty="0" err="1"/>
              <a:t>Heckman</a:t>
            </a:r>
            <a:r>
              <a:rPr lang="it-IT" dirty="0"/>
              <a:t> &amp; </a:t>
            </a:r>
            <a:r>
              <a:rPr lang="it-IT" dirty="0" err="1"/>
              <a:t>Kautz</a:t>
            </a:r>
            <a:r>
              <a:rPr lang="it-IT" dirty="0"/>
              <a:t>, 2014); </a:t>
            </a:r>
            <a:endParaRPr lang="it-IT" dirty="0" smtClean="0"/>
          </a:p>
          <a:p>
            <a:r>
              <a:rPr lang="it-IT" dirty="0" err="1" smtClean="0"/>
              <a:t>virtue</a:t>
            </a:r>
            <a:r>
              <a:rPr lang="it-IT" dirty="0"/>
              <a:t>, new </a:t>
            </a:r>
            <a:r>
              <a:rPr lang="it-IT" dirty="0" err="1"/>
              <a:t>basic</a:t>
            </a:r>
            <a:r>
              <a:rPr lang="it-IT" dirty="0"/>
              <a:t> </a:t>
            </a:r>
            <a:r>
              <a:rPr lang="it-IT" dirty="0" err="1"/>
              <a:t>skills</a:t>
            </a:r>
            <a:r>
              <a:rPr lang="it-IT" dirty="0"/>
              <a:t>, personal </a:t>
            </a:r>
            <a:r>
              <a:rPr lang="it-IT" dirty="0" err="1"/>
              <a:t>qualities</a:t>
            </a:r>
            <a:r>
              <a:rPr lang="it-IT" dirty="0"/>
              <a:t> (</a:t>
            </a:r>
            <a:r>
              <a:rPr lang="it-IT" dirty="0" err="1"/>
              <a:t>Duckworth</a:t>
            </a:r>
            <a:r>
              <a:rPr lang="it-IT" dirty="0"/>
              <a:t> e </a:t>
            </a:r>
            <a:r>
              <a:rPr lang="it-IT" dirty="0" err="1"/>
              <a:t>Yeager</a:t>
            </a:r>
            <a:r>
              <a:rPr lang="it-IT" dirty="0"/>
              <a:t>, 2015); </a:t>
            </a:r>
            <a:endParaRPr lang="it-IT" dirty="0" smtClean="0"/>
          </a:p>
          <a:p>
            <a:r>
              <a:rPr lang="it-IT" dirty="0" err="1" smtClean="0"/>
              <a:t>socioemotional</a:t>
            </a:r>
            <a:r>
              <a:rPr lang="it-IT" dirty="0" smtClean="0"/>
              <a:t> </a:t>
            </a:r>
            <a:r>
              <a:rPr lang="it-IT" dirty="0" err="1"/>
              <a:t>skills</a:t>
            </a:r>
            <a:r>
              <a:rPr lang="it-IT" dirty="0"/>
              <a:t> (</a:t>
            </a:r>
            <a:r>
              <a:rPr lang="it-IT" dirty="0" err="1"/>
              <a:t>Kautz</a:t>
            </a:r>
            <a:r>
              <a:rPr lang="it-IT" dirty="0"/>
              <a:t> et al., 2014); life </a:t>
            </a:r>
            <a:r>
              <a:rPr lang="it-IT" dirty="0" err="1"/>
              <a:t>skills</a:t>
            </a:r>
            <a:r>
              <a:rPr lang="it-IT" dirty="0"/>
              <a:t> (</a:t>
            </a:r>
            <a:r>
              <a:rPr lang="it-IT" dirty="0" err="1"/>
              <a:t>Gutman</a:t>
            </a:r>
            <a:r>
              <a:rPr lang="it-IT" dirty="0"/>
              <a:t> &amp; </a:t>
            </a:r>
            <a:r>
              <a:rPr lang="it-IT" dirty="0" err="1"/>
              <a:t>Schoon</a:t>
            </a:r>
            <a:r>
              <a:rPr lang="it-IT" dirty="0"/>
              <a:t>, 2013)</a:t>
            </a:r>
          </a:p>
        </p:txBody>
      </p:sp>
    </p:spTree>
    <p:extLst>
      <p:ext uri="{BB962C8B-B14F-4D97-AF65-F5344CB8AC3E}">
        <p14:creationId xmlns:p14="http://schemas.microsoft.com/office/powerpoint/2010/main" val="1125547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Cognitive/Non cognitive</a:t>
            </a:r>
            <a:endParaRPr lang="it-IT" dirty="0"/>
          </a:p>
        </p:txBody>
      </p:sp>
      <p:sp>
        <p:nvSpPr>
          <p:cNvPr id="3" name="Segnaposto contenuto 2"/>
          <p:cNvSpPr>
            <a:spLocks noGrp="1"/>
          </p:cNvSpPr>
          <p:nvPr>
            <p:ph idx="1"/>
          </p:nvPr>
        </p:nvSpPr>
        <p:spPr/>
        <p:txBody>
          <a:bodyPr>
            <a:normAutofit/>
          </a:bodyPr>
          <a:lstStyle/>
          <a:p>
            <a:r>
              <a:rPr lang="it-IT" dirty="0"/>
              <a:t>Questa parentesi sui diversi nomi possibili da attribuire a queste competenze è una chiara dimostrazione del fatto che la discussione sulle </a:t>
            </a:r>
            <a:r>
              <a:rPr lang="it-IT" dirty="0" err="1"/>
              <a:t>noncognitive</a:t>
            </a:r>
            <a:r>
              <a:rPr lang="it-IT" dirty="0"/>
              <a:t> </a:t>
            </a:r>
            <a:r>
              <a:rPr lang="it-IT" dirty="0" err="1"/>
              <a:t>skills</a:t>
            </a:r>
            <a:r>
              <a:rPr lang="it-IT" dirty="0"/>
              <a:t> è complicata e lungi dall’essere conclusa, visto che non c’è neanche accordo sul fatto che questa espressione sia il modo più giusto di descriverle </a:t>
            </a:r>
            <a:endParaRPr lang="it-IT" dirty="0" smtClean="0"/>
          </a:p>
          <a:p>
            <a:r>
              <a:rPr lang="it-IT" dirty="0" smtClean="0"/>
              <a:t>In ogni caso l’</a:t>
            </a:r>
            <a:r>
              <a:rPr lang="it-IT" dirty="0" err="1" smtClean="0"/>
              <a:t>espressione“non</a:t>
            </a:r>
            <a:r>
              <a:rPr lang="it-IT" dirty="0" smtClean="0"/>
              <a:t> </a:t>
            </a:r>
            <a:r>
              <a:rPr lang="it-IT" dirty="0"/>
              <a:t>cognitive” porta subito le persone a identificare cosa non sono queste competenze, a escludere quindi ciò che è risaputo essere prettamente cognitivo e, di conseguenza, a concentrarsi su quegli </a:t>
            </a:r>
            <a:r>
              <a:rPr lang="it-IT" dirty="0" smtClean="0"/>
              <a:t>elementi </a:t>
            </a:r>
            <a:r>
              <a:rPr lang="it-IT" dirty="0"/>
              <a:t>che non lo sono.</a:t>
            </a:r>
          </a:p>
        </p:txBody>
      </p:sp>
    </p:spTree>
    <p:extLst>
      <p:ext uri="{BB962C8B-B14F-4D97-AF65-F5344CB8AC3E}">
        <p14:creationId xmlns:p14="http://schemas.microsoft.com/office/powerpoint/2010/main" val="343094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Non cognitive </a:t>
            </a:r>
            <a:r>
              <a:rPr lang="it-IT" dirty="0" err="1" smtClean="0"/>
              <a:t>skills</a:t>
            </a:r>
            <a:r>
              <a:rPr lang="it-IT" dirty="0" smtClean="0"/>
              <a:t>(</a:t>
            </a:r>
            <a:r>
              <a:rPr lang="it-IT" dirty="0" err="1" smtClean="0"/>
              <a:t>Heckman</a:t>
            </a:r>
            <a:r>
              <a:rPr lang="it-IT" dirty="0"/>
              <a:t>, </a:t>
            </a:r>
            <a:r>
              <a:rPr lang="it-IT" dirty="0" err="1"/>
              <a:t>Kautz</a:t>
            </a:r>
            <a:r>
              <a:rPr lang="it-IT" dirty="0"/>
              <a:t>, 1993)</a:t>
            </a:r>
            <a:br>
              <a:rPr lang="it-IT" dirty="0"/>
            </a:br>
            <a:endParaRPr lang="it-IT" dirty="0"/>
          </a:p>
        </p:txBody>
      </p:sp>
      <p:sp>
        <p:nvSpPr>
          <p:cNvPr id="3" name="Segnaposto contenuto 2"/>
          <p:cNvSpPr>
            <a:spLocks noGrp="1"/>
          </p:cNvSpPr>
          <p:nvPr>
            <p:ph idx="1"/>
          </p:nvPr>
        </p:nvSpPr>
        <p:spPr/>
        <p:txBody>
          <a:bodyPr/>
          <a:lstStyle/>
          <a:p>
            <a:pPr marL="0" indent="0">
              <a:buNone/>
            </a:pPr>
            <a:r>
              <a:rPr lang="it-IT" dirty="0" smtClean="0"/>
              <a:t>Immaginiamo di poter dividere le abilità degli individui in due macro categorie:</a:t>
            </a:r>
            <a:endParaRPr lang="it-IT" dirty="0"/>
          </a:p>
        </p:txBody>
      </p:sp>
      <p:sp>
        <p:nvSpPr>
          <p:cNvPr id="4" name="Rettangolo arrotondato 3"/>
          <p:cNvSpPr/>
          <p:nvPr/>
        </p:nvSpPr>
        <p:spPr>
          <a:xfrm>
            <a:off x="914399" y="2730137"/>
            <a:ext cx="3722915" cy="39449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COGNITIVE SKILLS (o hard </a:t>
            </a:r>
            <a:r>
              <a:rPr lang="it-IT" b="1" dirty="0" err="1"/>
              <a:t>skills</a:t>
            </a:r>
            <a:r>
              <a:rPr lang="it-IT" b="1" dirty="0"/>
              <a:t>)</a:t>
            </a:r>
          </a:p>
          <a:p>
            <a:pPr algn="ctr"/>
            <a:r>
              <a:rPr lang="it-IT" dirty="0"/>
              <a:t>Abilità legate strettamente al </a:t>
            </a:r>
            <a:r>
              <a:rPr lang="it-IT" dirty="0" err="1"/>
              <a:t>processamento</a:t>
            </a:r>
            <a:r>
              <a:rPr lang="it-IT" dirty="0"/>
              <a:t> di informazioni. Alcuni esempi sono:</a:t>
            </a:r>
          </a:p>
          <a:p>
            <a:pPr algn="ctr"/>
            <a:r>
              <a:rPr lang="it-IT" dirty="0"/>
              <a:t>•Abilità di calcolo</a:t>
            </a:r>
          </a:p>
          <a:p>
            <a:pPr algn="ctr"/>
            <a:r>
              <a:rPr lang="it-IT" dirty="0"/>
              <a:t>•Abilità verbali</a:t>
            </a:r>
          </a:p>
          <a:p>
            <a:pPr algn="ctr"/>
            <a:r>
              <a:rPr lang="it-IT" dirty="0"/>
              <a:t>•Abilità logiche</a:t>
            </a:r>
          </a:p>
          <a:p>
            <a:pPr algn="ctr"/>
            <a:r>
              <a:rPr lang="it-IT" dirty="0"/>
              <a:t>•Capacità di memorizzazione</a:t>
            </a:r>
          </a:p>
        </p:txBody>
      </p:sp>
      <p:sp>
        <p:nvSpPr>
          <p:cNvPr id="5" name="Rettangolo arrotondato 4"/>
          <p:cNvSpPr/>
          <p:nvPr/>
        </p:nvSpPr>
        <p:spPr>
          <a:xfrm>
            <a:off x="6635931" y="2730137"/>
            <a:ext cx="3984172" cy="3840479"/>
          </a:xfrm>
          <a:prstGeom prst="round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NON COGNITIVE SKILLS (o soft </a:t>
            </a:r>
            <a:r>
              <a:rPr lang="it-IT" dirty="0" err="1"/>
              <a:t>skills</a:t>
            </a:r>
            <a:r>
              <a:rPr lang="it-IT" dirty="0"/>
              <a:t>)</a:t>
            </a:r>
          </a:p>
          <a:p>
            <a:pPr algn="ctr"/>
            <a:r>
              <a:rPr lang="it-IT" dirty="0"/>
              <a:t>Fanno riferimento a caratteristiche individuali legate agli ambiti emotivi, psicosociali e a caratteristiche di personalità. </a:t>
            </a:r>
          </a:p>
          <a:p>
            <a:pPr algn="ctr"/>
            <a:r>
              <a:rPr lang="it-IT" dirty="0"/>
              <a:t>Alcuni esempi </a:t>
            </a:r>
            <a:r>
              <a:rPr lang="it-IT" dirty="0" smtClean="0"/>
              <a:t>sono:</a:t>
            </a:r>
            <a:endParaRPr lang="it-IT" dirty="0"/>
          </a:p>
          <a:p>
            <a:pPr algn="ctr"/>
            <a:r>
              <a:rPr lang="it-IT" dirty="0"/>
              <a:t>Motivazione</a:t>
            </a:r>
          </a:p>
          <a:p>
            <a:pPr algn="ctr"/>
            <a:r>
              <a:rPr lang="it-IT" dirty="0"/>
              <a:t>Coscienziosità</a:t>
            </a:r>
          </a:p>
          <a:p>
            <a:pPr algn="ctr"/>
            <a:r>
              <a:rPr lang="it-IT" dirty="0" smtClean="0"/>
              <a:t>Estroversione</a:t>
            </a:r>
            <a:endParaRPr lang="it-IT" dirty="0"/>
          </a:p>
          <a:p>
            <a:pPr algn="ctr"/>
            <a:r>
              <a:rPr lang="it-IT" dirty="0"/>
              <a:t>Proattività</a:t>
            </a:r>
          </a:p>
          <a:p>
            <a:pPr algn="ctr"/>
            <a:r>
              <a:rPr lang="it-IT" dirty="0"/>
              <a:t>Stabilità emotiva</a:t>
            </a:r>
          </a:p>
        </p:txBody>
      </p:sp>
    </p:spTree>
    <p:extLst>
      <p:ext uri="{BB962C8B-B14F-4D97-AF65-F5344CB8AC3E}">
        <p14:creationId xmlns:p14="http://schemas.microsoft.com/office/powerpoint/2010/main" val="990381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Premessa</a:t>
            </a:r>
            <a:endParaRPr lang="it-IT" b="1" dirty="0"/>
          </a:p>
        </p:txBody>
      </p:sp>
      <p:sp>
        <p:nvSpPr>
          <p:cNvPr id="3" name="Segnaposto contenuto 2"/>
          <p:cNvSpPr>
            <a:spLocks noGrp="1"/>
          </p:cNvSpPr>
          <p:nvPr>
            <p:ph idx="1"/>
          </p:nvPr>
        </p:nvSpPr>
        <p:spPr/>
        <p:txBody>
          <a:bodyPr/>
          <a:lstStyle/>
          <a:p>
            <a:r>
              <a:rPr lang="it-IT" dirty="0"/>
              <a:t>La  scuola ha maturato da tempo la piena consapevolezza, più o meno esplicita, dell’importanza fondamentale che nel futuro dei ragazzi ha lo sviluppo delle cosiddette soft </a:t>
            </a:r>
            <a:r>
              <a:rPr lang="it-IT" dirty="0" err="1"/>
              <a:t>skills</a:t>
            </a:r>
            <a:r>
              <a:rPr lang="it-IT" dirty="0"/>
              <a:t>, ovvero le competenze trasversali, al centro dell'interesse di tutti i Programmi e documenti europei che trattano di formazione permanente, in quanto consentono di formare il "cittadino globale", capace di interagire con le diverse situazioni e condizioni di vita, nonché di decriptare bisogni ed istanze alla ricerca delle possibili soluzioni.</a:t>
            </a:r>
          </a:p>
        </p:txBody>
      </p:sp>
    </p:spTree>
    <p:extLst>
      <p:ext uri="{BB962C8B-B14F-4D97-AF65-F5344CB8AC3E}">
        <p14:creationId xmlns:p14="http://schemas.microsoft.com/office/powerpoint/2010/main" val="1550887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Skills</a:t>
            </a:r>
            <a:r>
              <a:rPr lang="it-IT" dirty="0" smtClean="0"/>
              <a:t> non cognitivi: le «big 5»</a:t>
            </a:r>
            <a:br>
              <a:rPr lang="it-IT" dirty="0" smtClean="0"/>
            </a:br>
            <a:r>
              <a:rPr lang="it-IT" sz="2800" dirty="0" smtClean="0"/>
              <a:t>American society of </a:t>
            </a:r>
            <a:r>
              <a:rPr lang="it-IT" sz="2800" dirty="0" err="1" smtClean="0"/>
              <a:t>psichology</a:t>
            </a: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835052452"/>
              </p:ext>
            </p:extLst>
          </p:nvPr>
        </p:nvGraphicFramePr>
        <p:xfrm>
          <a:off x="838200" y="1641157"/>
          <a:ext cx="10515600" cy="5510159"/>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556784361"/>
                    </a:ext>
                  </a:extLst>
                </a:gridCol>
                <a:gridCol w="3505200">
                  <a:extLst>
                    <a:ext uri="{9D8B030D-6E8A-4147-A177-3AD203B41FA5}">
                      <a16:colId xmlns:a16="http://schemas.microsoft.com/office/drawing/2014/main" val="3883899414"/>
                    </a:ext>
                  </a:extLst>
                </a:gridCol>
                <a:gridCol w="3505200">
                  <a:extLst>
                    <a:ext uri="{9D8B030D-6E8A-4147-A177-3AD203B41FA5}">
                      <a16:colId xmlns:a16="http://schemas.microsoft.com/office/drawing/2014/main" val="3798527872"/>
                    </a:ext>
                  </a:extLst>
                </a:gridCol>
              </a:tblGrid>
              <a:tr h="409712">
                <a:tc>
                  <a:txBody>
                    <a:bodyPr/>
                    <a:lstStyle/>
                    <a:p>
                      <a:r>
                        <a:rPr lang="it-IT" sz="1600" dirty="0" smtClean="0"/>
                        <a:t>Tratti</a:t>
                      </a:r>
                      <a:r>
                        <a:rPr lang="it-IT" sz="1600" baseline="0" dirty="0" smtClean="0"/>
                        <a:t> della personalità </a:t>
                      </a:r>
                      <a:endParaRPr lang="it-IT" sz="1600" dirty="0"/>
                    </a:p>
                  </a:txBody>
                  <a:tcPr/>
                </a:tc>
                <a:tc>
                  <a:txBody>
                    <a:bodyPr/>
                    <a:lstStyle/>
                    <a:p>
                      <a:r>
                        <a:rPr lang="it-IT" sz="1600" dirty="0" smtClean="0"/>
                        <a:t>Sottodimensioni</a:t>
                      </a:r>
                      <a:endParaRPr lang="it-IT" sz="1600" dirty="0"/>
                    </a:p>
                  </a:txBody>
                  <a:tcPr/>
                </a:tc>
                <a:tc>
                  <a:txBody>
                    <a:bodyPr/>
                    <a:lstStyle/>
                    <a:p>
                      <a:r>
                        <a:rPr lang="it-IT" dirty="0" smtClean="0"/>
                        <a:t>Descrizione</a:t>
                      </a:r>
                      <a:endParaRPr lang="it-IT" dirty="0"/>
                    </a:p>
                  </a:txBody>
                  <a:tcPr/>
                </a:tc>
                <a:extLst>
                  <a:ext uri="{0D108BD9-81ED-4DB2-BD59-A6C34878D82A}">
                    <a16:rowId xmlns:a16="http://schemas.microsoft.com/office/drawing/2014/main" val="2724204887"/>
                  </a:ext>
                </a:extLst>
              </a:tr>
              <a:tr h="1017269">
                <a:tc>
                  <a:txBody>
                    <a:bodyPr/>
                    <a:lstStyle/>
                    <a:p>
                      <a:r>
                        <a:rPr lang="it-IT" sz="1600" dirty="0" smtClean="0"/>
                        <a:t>ENERGIA</a:t>
                      </a:r>
                      <a:endParaRPr lang="it-IT" sz="1600" dirty="0"/>
                    </a:p>
                  </a:txBody>
                  <a:tcPr/>
                </a:tc>
                <a:tc>
                  <a:txBody>
                    <a:bodyPr/>
                    <a:lstStyle/>
                    <a:p>
                      <a:r>
                        <a:rPr lang="it-IT" sz="1400" dirty="0" smtClean="0"/>
                        <a:t>Dinamismo</a:t>
                      </a:r>
                    </a:p>
                    <a:p>
                      <a:endParaRPr lang="it-IT" sz="1400" dirty="0" smtClean="0"/>
                    </a:p>
                    <a:p>
                      <a:r>
                        <a:rPr lang="it-IT" sz="1400" dirty="0" smtClean="0"/>
                        <a:t>Dominanza</a:t>
                      </a:r>
                    </a:p>
                  </a:txBody>
                  <a:tcPr/>
                </a:tc>
                <a:tc>
                  <a:txBody>
                    <a:bodyPr/>
                    <a:lstStyle/>
                    <a:p>
                      <a:r>
                        <a:rPr lang="it-IT" sz="1400" dirty="0" smtClean="0"/>
                        <a:t>Facilità di parola, socievolezza, entusiasmo</a:t>
                      </a:r>
                    </a:p>
                    <a:p>
                      <a:r>
                        <a:rPr lang="it-IT" sz="1400" dirty="0" smtClean="0"/>
                        <a:t>Capacità di imporsi, di far valere la propria influenza sugli altri</a:t>
                      </a:r>
                      <a:endParaRPr lang="it-IT" sz="1400" dirty="0"/>
                    </a:p>
                  </a:txBody>
                  <a:tcPr/>
                </a:tc>
                <a:extLst>
                  <a:ext uri="{0D108BD9-81ED-4DB2-BD59-A6C34878D82A}">
                    <a16:rowId xmlns:a16="http://schemas.microsoft.com/office/drawing/2014/main" val="1990344221"/>
                  </a:ext>
                </a:extLst>
              </a:tr>
              <a:tr h="1258388">
                <a:tc>
                  <a:txBody>
                    <a:bodyPr/>
                    <a:lstStyle/>
                    <a:p>
                      <a:r>
                        <a:rPr lang="it-IT" sz="1600" dirty="0" smtClean="0"/>
                        <a:t>AMICALITA’</a:t>
                      </a:r>
                      <a:endParaRPr lang="it-IT" sz="1600" dirty="0"/>
                    </a:p>
                  </a:txBody>
                  <a:tcPr/>
                </a:tc>
                <a:tc>
                  <a:txBody>
                    <a:bodyPr/>
                    <a:lstStyle/>
                    <a:p>
                      <a:r>
                        <a:rPr lang="it-IT" sz="1400" dirty="0" err="1" smtClean="0"/>
                        <a:t>Cooperatività</a:t>
                      </a:r>
                      <a:r>
                        <a:rPr lang="it-IT" sz="1400" dirty="0" smtClean="0"/>
                        <a:t>/Empatia</a:t>
                      </a:r>
                    </a:p>
                    <a:p>
                      <a:endParaRPr lang="it-IT" sz="1400" dirty="0" smtClean="0"/>
                    </a:p>
                    <a:p>
                      <a:endParaRPr lang="it-IT" sz="1400" dirty="0" smtClean="0"/>
                    </a:p>
                    <a:p>
                      <a:r>
                        <a:rPr lang="it-IT" sz="1400" dirty="0" smtClean="0"/>
                        <a:t>Cordialità/Atteggiamento amichevole</a:t>
                      </a:r>
                      <a:endParaRPr lang="it-IT" sz="1400" dirty="0"/>
                    </a:p>
                  </a:txBody>
                  <a:tcPr/>
                </a:tc>
                <a:tc>
                  <a:txBody>
                    <a:bodyPr/>
                    <a:lstStyle/>
                    <a:p>
                      <a:r>
                        <a:rPr lang="it-IT" sz="1400" dirty="0" smtClean="0"/>
                        <a:t>Saper capire e venire incontro alle necessità</a:t>
                      </a:r>
                      <a:r>
                        <a:rPr lang="it-IT" sz="1400" baseline="0" dirty="0" smtClean="0"/>
                        <a:t> degli altri e capacità di cooperare</a:t>
                      </a:r>
                    </a:p>
                    <a:p>
                      <a:r>
                        <a:rPr lang="it-IT" sz="1400" baseline="0" dirty="0" smtClean="0"/>
                        <a:t>Affidabilità , fiducia e apertura verso gli altri</a:t>
                      </a:r>
                      <a:endParaRPr lang="it-IT" sz="1400" dirty="0"/>
                    </a:p>
                  </a:txBody>
                  <a:tcPr/>
                </a:tc>
                <a:extLst>
                  <a:ext uri="{0D108BD9-81ED-4DB2-BD59-A6C34878D82A}">
                    <a16:rowId xmlns:a16="http://schemas.microsoft.com/office/drawing/2014/main" val="1727662389"/>
                  </a:ext>
                </a:extLst>
              </a:tr>
              <a:tr h="935030">
                <a:tc>
                  <a:txBody>
                    <a:bodyPr/>
                    <a:lstStyle/>
                    <a:p>
                      <a:r>
                        <a:rPr lang="it-IT" sz="1600" dirty="0" smtClean="0"/>
                        <a:t>COSCIENZIOSITA’</a:t>
                      </a:r>
                      <a:endParaRPr lang="it-IT" sz="1600" dirty="0"/>
                    </a:p>
                  </a:txBody>
                  <a:tcPr/>
                </a:tc>
                <a:tc>
                  <a:txBody>
                    <a:bodyPr/>
                    <a:lstStyle/>
                    <a:p>
                      <a:r>
                        <a:rPr lang="it-IT" sz="1400" dirty="0" smtClean="0"/>
                        <a:t>Scrupolosità</a:t>
                      </a:r>
                    </a:p>
                    <a:p>
                      <a:endParaRPr lang="it-IT" sz="1400" dirty="0" smtClean="0"/>
                    </a:p>
                    <a:p>
                      <a:r>
                        <a:rPr lang="it-IT" sz="1400" dirty="0" smtClean="0"/>
                        <a:t>Perseveranza</a:t>
                      </a:r>
                    </a:p>
                  </a:txBody>
                  <a:tcPr/>
                </a:tc>
                <a:tc>
                  <a:txBody>
                    <a:bodyPr/>
                    <a:lstStyle/>
                    <a:p>
                      <a:r>
                        <a:rPr lang="it-IT" sz="1400" dirty="0" smtClean="0"/>
                        <a:t>Cautela, riflessività, metodicità, ordine e cura dei dettagli</a:t>
                      </a:r>
                    </a:p>
                    <a:p>
                      <a:endParaRPr lang="it-IT" sz="1400" dirty="0"/>
                    </a:p>
                  </a:txBody>
                  <a:tcPr/>
                </a:tc>
                <a:extLst>
                  <a:ext uri="{0D108BD9-81ED-4DB2-BD59-A6C34878D82A}">
                    <a16:rowId xmlns:a16="http://schemas.microsoft.com/office/drawing/2014/main" val="3502153021"/>
                  </a:ext>
                </a:extLst>
              </a:tr>
              <a:tr h="677324">
                <a:tc>
                  <a:txBody>
                    <a:bodyPr/>
                    <a:lstStyle/>
                    <a:p>
                      <a:r>
                        <a:rPr lang="it-IT" sz="1600" dirty="0" smtClean="0"/>
                        <a:t>STABILITA’ EMOTIVA</a:t>
                      </a:r>
                      <a:endParaRPr lang="it-IT" sz="1600" dirty="0"/>
                    </a:p>
                  </a:txBody>
                  <a:tcPr/>
                </a:tc>
                <a:tc>
                  <a:txBody>
                    <a:bodyPr/>
                    <a:lstStyle/>
                    <a:p>
                      <a:r>
                        <a:rPr lang="it-IT" sz="1400" dirty="0" smtClean="0"/>
                        <a:t>Controllo</a:t>
                      </a:r>
                      <a:r>
                        <a:rPr lang="it-IT" sz="1400" baseline="0" dirty="0" smtClean="0"/>
                        <a:t> emozioni</a:t>
                      </a:r>
                    </a:p>
                    <a:p>
                      <a:endParaRPr lang="it-IT" sz="1400" baseline="0" dirty="0" smtClean="0"/>
                    </a:p>
                    <a:p>
                      <a:r>
                        <a:rPr lang="it-IT" sz="1400" baseline="0" dirty="0" smtClean="0"/>
                        <a:t>Controllo impulsi</a:t>
                      </a:r>
                      <a:endParaRPr lang="it-IT" sz="1400" dirty="0"/>
                    </a:p>
                  </a:txBody>
                  <a:tcPr/>
                </a:tc>
                <a:tc>
                  <a:txBody>
                    <a:bodyPr/>
                    <a:lstStyle/>
                    <a:p>
                      <a:r>
                        <a:rPr lang="it-IT" sz="1400" dirty="0" smtClean="0"/>
                        <a:t>Controllo stati di tensione connessi alle esperienze emotive</a:t>
                      </a:r>
                    </a:p>
                    <a:p>
                      <a:r>
                        <a:rPr lang="it-IT" sz="1400" dirty="0" smtClean="0"/>
                        <a:t>Controllo del comportamento</a:t>
                      </a:r>
                      <a:r>
                        <a:rPr lang="it-IT" sz="1400" baseline="0" dirty="0" smtClean="0"/>
                        <a:t> (anche in situazioni di disagio, conflitto…)</a:t>
                      </a:r>
                      <a:endParaRPr lang="it-IT" sz="1400" dirty="0"/>
                    </a:p>
                  </a:txBody>
                  <a:tcPr/>
                </a:tc>
                <a:extLst>
                  <a:ext uri="{0D108BD9-81ED-4DB2-BD59-A6C34878D82A}">
                    <a16:rowId xmlns:a16="http://schemas.microsoft.com/office/drawing/2014/main" val="118474439"/>
                  </a:ext>
                </a:extLst>
              </a:tr>
              <a:tr h="677324">
                <a:tc>
                  <a:txBody>
                    <a:bodyPr/>
                    <a:lstStyle/>
                    <a:p>
                      <a:r>
                        <a:rPr lang="it-IT" sz="1600" dirty="0" smtClean="0"/>
                        <a:t>APERTURA MENTALE</a:t>
                      </a:r>
                      <a:endParaRPr lang="it-IT" sz="1600" dirty="0"/>
                    </a:p>
                  </a:txBody>
                  <a:tcPr/>
                </a:tc>
                <a:tc>
                  <a:txBody>
                    <a:bodyPr/>
                    <a:lstStyle/>
                    <a:p>
                      <a:r>
                        <a:rPr lang="it-IT" sz="1400" dirty="0" smtClean="0"/>
                        <a:t>…alla cultura</a:t>
                      </a:r>
                    </a:p>
                    <a:p>
                      <a:endParaRPr lang="it-IT" sz="1400" dirty="0" smtClean="0"/>
                    </a:p>
                    <a:p>
                      <a:r>
                        <a:rPr lang="it-IT" sz="1400" dirty="0" smtClean="0"/>
                        <a:t>…all’esperienza</a:t>
                      </a:r>
                      <a:endParaRPr lang="it-IT" sz="1400" dirty="0"/>
                    </a:p>
                  </a:txBody>
                  <a:tcPr/>
                </a:tc>
                <a:tc>
                  <a:txBody>
                    <a:bodyPr/>
                    <a:lstStyle/>
                    <a:p>
                      <a:r>
                        <a:rPr lang="it-IT" sz="1400" dirty="0" smtClean="0"/>
                        <a:t>Interesse a leggere e ad acquisire conoscenze</a:t>
                      </a:r>
                    </a:p>
                    <a:p>
                      <a:r>
                        <a:rPr lang="it-IT" sz="1400" dirty="0" smtClean="0"/>
                        <a:t>Pluralità di prospettive, apertura e stili, modi di vita e culture diverse</a:t>
                      </a:r>
                      <a:endParaRPr lang="it-IT" sz="1400" dirty="0"/>
                    </a:p>
                  </a:txBody>
                  <a:tcPr/>
                </a:tc>
                <a:extLst>
                  <a:ext uri="{0D108BD9-81ED-4DB2-BD59-A6C34878D82A}">
                    <a16:rowId xmlns:a16="http://schemas.microsoft.com/office/drawing/2014/main" val="3277572104"/>
                  </a:ext>
                </a:extLst>
              </a:tr>
            </a:tbl>
          </a:graphicData>
        </a:graphic>
      </p:graphicFrame>
    </p:spTree>
    <p:extLst>
      <p:ext uri="{BB962C8B-B14F-4D97-AF65-F5344CB8AC3E}">
        <p14:creationId xmlns:p14="http://schemas.microsoft.com/office/powerpoint/2010/main" val="114290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Perché le NCS sono importanti?</a:t>
            </a:r>
            <a:br>
              <a:rPr lang="it-IT" dirty="0" smtClean="0"/>
            </a:b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In generale sono </a:t>
            </a:r>
            <a:r>
              <a:rPr lang="it-IT" dirty="0" err="1" smtClean="0"/>
              <a:t>predittori</a:t>
            </a:r>
            <a:r>
              <a:rPr lang="it-IT" dirty="0" smtClean="0"/>
              <a:t> di</a:t>
            </a:r>
          </a:p>
          <a:p>
            <a:r>
              <a:rPr lang="it-IT" dirty="0" smtClean="0"/>
              <a:t>Performance scolastiche</a:t>
            </a:r>
          </a:p>
          <a:p>
            <a:r>
              <a:rPr lang="it-IT" dirty="0" smtClean="0"/>
              <a:t>Completamento degli studi</a:t>
            </a:r>
          </a:p>
          <a:p>
            <a:r>
              <a:rPr lang="it-IT" dirty="0" smtClean="0"/>
              <a:t>Performance lavorative</a:t>
            </a:r>
          </a:p>
          <a:p>
            <a:r>
              <a:rPr lang="it-IT" dirty="0" smtClean="0"/>
              <a:t>Positività verso la vita</a:t>
            </a:r>
          </a:p>
          <a:p>
            <a:r>
              <a:rPr lang="it-IT" dirty="0" smtClean="0"/>
              <a:t>Comportamenti non malsani</a:t>
            </a:r>
          </a:p>
          <a:p>
            <a:r>
              <a:rPr lang="it-IT" dirty="0" smtClean="0"/>
              <a:t>Coscienziosità negli studi</a:t>
            </a:r>
          </a:p>
          <a:p>
            <a:r>
              <a:rPr lang="it-IT" dirty="0" smtClean="0"/>
              <a:t>Coscienziosità nelle prestazioni lavorative</a:t>
            </a:r>
          </a:p>
          <a:p>
            <a:r>
              <a:rPr lang="it-IT" dirty="0" smtClean="0"/>
              <a:t>Non coinvolgimento in attività illegali giovanili ed adulte</a:t>
            </a:r>
          </a:p>
          <a:p>
            <a:r>
              <a:rPr lang="it-IT" dirty="0" smtClean="0"/>
              <a:t>Longevità</a:t>
            </a:r>
          </a:p>
          <a:p>
            <a:endParaRPr lang="it-IT" dirty="0"/>
          </a:p>
        </p:txBody>
      </p:sp>
    </p:spTree>
    <p:extLst>
      <p:ext uri="{BB962C8B-B14F-4D97-AF65-F5344CB8AC3E}">
        <p14:creationId xmlns:p14="http://schemas.microsoft.com/office/powerpoint/2010/main" val="3136507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promozione del </a:t>
            </a:r>
            <a:r>
              <a:rPr lang="it-IT" dirty="0" err="1" smtClean="0"/>
              <a:t>character</a:t>
            </a:r>
            <a:r>
              <a:rPr lang="it-IT" dirty="0" smtClean="0"/>
              <a:t> secondo </a:t>
            </a:r>
            <a:r>
              <a:rPr lang="it-IT" dirty="0" err="1" smtClean="0"/>
              <a:t>Heckman</a:t>
            </a:r>
            <a:endParaRPr lang="it-IT" dirty="0"/>
          </a:p>
        </p:txBody>
      </p:sp>
      <p:sp>
        <p:nvSpPr>
          <p:cNvPr id="3" name="Segnaposto contenuto 2"/>
          <p:cNvSpPr>
            <a:spLocks noGrp="1"/>
          </p:cNvSpPr>
          <p:nvPr>
            <p:ph idx="1"/>
          </p:nvPr>
        </p:nvSpPr>
        <p:spPr/>
        <p:txBody>
          <a:bodyPr>
            <a:normAutofit/>
          </a:bodyPr>
          <a:lstStyle/>
          <a:p>
            <a:pPr marL="0" indent="0">
              <a:buNone/>
            </a:pPr>
            <a:r>
              <a:rPr lang="it-IT" dirty="0"/>
              <a:t>Secondo </a:t>
            </a:r>
            <a:r>
              <a:rPr lang="it-IT" dirty="0" err="1"/>
              <a:t>Heckman</a:t>
            </a:r>
            <a:r>
              <a:rPr lang="it-IT" dirty="0"/>
              <a:t> la promozione del </a:t>
            </a:r>
            <a:r>
              <a:rPr lang="it-IT" dirty="0" err="1"/>
              <a:t>character</a:t>
            </a:r>
            <a:r>
              <a:rPr lang="it-IT" dirty="0"/>
              <a:t> è possibile quando </a:t>
            </a:r>
            <a:endParaRPr lang="it-IT" dirty="0" smtClean="0"/>
          </a:p>
          <a:p>
            <a:r>
              <a:rPr lang="it-IT" dirty="0" smtClean="0"/>
              <a:t>- </a:t>
            </a:r>
            <a:r>
              <a:rPr lang="it-IT" dirty="0"/>
              <a:t>I giovani sono a contatto con adulti che </a:t>
            </a:r>
            <a:r>
              <a:rPr lang="it-IT" dirty="0" smtClean="0"/>
              <a:t>li </a:t>
            </a:r>
            <a:r>
              <a:rPr lang="it-IT" dirty="0"/>
              <a:t>accompagnano con lo stile non «fai come ti dico», ma «fai con me» </a:t>
            </a:r>
            <a:endParaRPr lang="it-IT" dirty="0" smtClean="0"/>
          </a:p>
          <a:p>
            <a:r>
              <a:rPr lang="it-IT" dirty="0" smtClean="0"/>
              <a:t>- </a:t>
            </a:r>
            <a:r>
              <a:rPr lang="it-IT" dirty="0"/>
              <a:t>I giovani sono aiutati a formarsi una sensibilità critica e non solo ripetitiva </a:t>
            </a:r>
            <a:endParaRPr lang="it-IT" dirty="0" smtClean="0"/>
          </a:p>
          <a:p>
            <a:r>
              <a:rPr lang="it-IT" dirty="0" smtClean="0"/>
              <a:t>- </a:t>
            </a:r>
            <a:r>
              <a:rPr lang="it-IT" dirty="0"/>
              <a:t>I giovani sono immessi in contesti operativi (come le esperienze di lavoro extrascolastiche) nei quali possono «sperimentarsi» </a:t>
            </a:r>
            <a:endParaRPr lang="it-IT" dirty="0" smtClean="0"/>
          </a:p>
          <a:p>
            <a:r>
              <a:rPr lang="it-IT" dirty="0" smtClean="0"/>
              <a:t>- </a:t>
            </a:r>
            <a:r>
              <a:rPr lang="it-IT" dirty="0"/>
              <a:t>Formazione dell’intelligenza e dello stile di vita procedono di pari passo </a:t>
            </a:r>
            <a:endParaRPr lang="it-IT" dirty="0" smtClean="0"/>
          </a:p>
          <a:p>
            <a:r>
              <a:rPr lang="it-IT" dirty="0" smtClean="0"/>
              <a:t>- </a:t>
            </a:r>
            <a:r>
              <a:rPr lang="it-IT" dirty="0"/>
              <a:t>La formazione di un soggetto molto dipende dalla precocità con cui si provvede a fornirgli condizioni idonee al suo pieno sviluppo</a:t>
            </a:r>
          </a:p>
        </p:txBody>
      </p:sp>
    </p:spTree>
    <p:extLst>
      <p:ext uri="{BB962C8B-B14F-4D97-AF65-F5344CB8AC3E}">
        <p14:creationId xmlns:p14="http://schemas.microsoft.com/office/powerpoint/2010/main" val="724300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Competenze-chiave, life </a:t>
            </a:r>
            <a:r>
              <a:rPr lang="it-IT" sz="3600" dirty="0" err="1" smtClean="0"/>
              <a:t>skills</a:t>
            </a:r>
            <a:r>
              <a:rPr lang="it-IT" sz="3600" dirty="0" smtClean="0"/>
              <a:t>, </a:t>
            </a:r>
            <a:r>
              <a:rPr lang="it-IT" sz="3600" dirty="0" err="1" smtClean="0"/>
              <a:t>character</a:t>
            </a:r>
            <a:r>
              <a:rPr lang="it-IT" sz="3600" dirty="0" smtClean="0"/>
              <a:t> </a:t>
            </a:r>
            <a:r>
              <a:rPr lang="it-IT" sz="3600" dirty="0" err="1" smtClean="0"/>
              <a:t>skills</a:t>
            </a:r>
            <a:r>
              <a:rPr lang="it-IT" sz="3600" dirty="0" smtClean="0"/>
              <a:t>: aspetti comuni</a:t>
            </a:r>
            <a:endParaRPr lang="it-IT" sz="3600" dirty="0"/>
          </a:p>
        </p:txBody>
      </p:sp>
      <p:sp>
        <p:nvSpPr>
          <p:cNvPr id="3" name="Segnaposto contenuto 2"/>
          <p:cNvSpPr>
            <a:spLocks noGrp="1"/>
          </p:cNvSpPr>
          <p:nvPr>
            <p:ph idx="1"/>
          </p:nvPr>
        </p:nvSpPr>
        <p:spPr/>
        <p:txBody>
          <a:bodyPr/>
          <a:lstStyle/>
          <a:p>
            <a:pPr>
              <a:buFont typeface="Wingdings" panose="05000000000000000000" pitchFamily="2" charset="2"/>
              <a:buChar char="ü"/>
            </a:pPr>
            <a:r>
              <a:rPr lang="it-IT" dirty="0" smtClean="0"/>
              <a:t>Prescindono da curricoli scolastici</a:t>
            </a:r>
          </a:p>
          <a:p>
            <a:pPr>
              <a:buFont typeface="Wingdings" panose="05000000000000000000" pitchFamily="2" charset="2"/>
              <a:buChar char="ü"/>
            </a:pPr>
            <a:r>
              <a:rPr lang="it-IT" dirty="0" smtClean="0"/>
              <a:t>Non fanno riferimento ad una disciplina</a:t>
            </a:r>
          </a:p>
          <a:p>
            <a:pPr>
              <a:buFont typeface="Wingdings" panose="05000000000000000000" pitchFamily="2" charset="2"/>
              <a:buChar char="ü"/>
            </a:pPr>
            <a:r>
              <a:rPr lang="it-IT" dirty="0" smtClean="0"/>
              <a:t>Sono campi eterogenei (alcuni sono </a:t>
            </a:r>
            <a:r>
              <a:rPr lang="it-IT" dirty="0" err="1" smtClean="0"/>
              <a:t>saperi</a:t>
            </a:r>
            <a:r>
              <a:rPr lang="it-IT" dirty="0" smtClean="0"/>
              <a:t>, altri hanno a che fare con i comportamenti)</a:t>
            </a:r>
          </a:p>
          <a:p>
            <a:pPr>
              <a:buFont typeface="Wingdings" panose="05000000000000000000" pitchFamily="2" charset="2"/>
              <a:buChar char="ü"/>
            </a:pPr>
            <a:r>
              <a:rPr lang="it-IT" dirty="0" smtClean="0"/>
              <a:t>Non ci sono modi condivisi per il raggiungimento degli obiettivi</a:t>
            </a:r>
          </a:p>
          <a:p>
            <a:pPr>
              <a:buFont typeface="Wingdings" panose="05000000000000000000" pitchFamily="2" charset="2"/>
              <a:buChar char="ü"/>
            </a:pPr>
            <a:r>
              <a:rPr lang="it-IT" dirty="0" smtClean="0"/>
              <a:t>Maggiori difficoltà nell’identificazione dei criteri di verifica (negoziazione tra i docenti)</a:t>
            </a:r>
          </a:p>
          <a:p>
            <a:pPr>
              <a:buFont typeface="Wingdings" panose="05000000000000000000" pitchFamily="2" charset="2"/>
              <a:buChar char="ü"/>
            </a:pPr>
            <a:endParaRPr lang="it-IT" dirty="0"/>
          </a:p>
        </p:txBody>
      </p:sp>
    </p:spTree>
    <p:extLst>
      <p:ext uri="{BB962C8B-B14F-4D97-AF65-F5344CB8AC3E}">
        <p14:creationId xmlns:p14="http://schemas.microsoft.com/office/powerpoint/2010/main" val="2089333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Potenziare il curriculo per sviluppare le Soft </a:t>
            </a:r>
            <a:r>
              <a:rPr lang="it-IT" dirty="0" err="1" smtClean="0"/>
              <a:t>skills</a:t>
            </a:r>
            <a:r>
              <a:rPr lang="it-IT" dirty="0" smtClean="0"/>
              <a:t/>
            </a:r>
            <a:br>
              <a:rPr lang="it-IT" dirty="0" smtClean="0"/>
            </a:br>
            <a:endParaRPr lang="it-IT" dirty="0"/>
          </a:p>
        </p:txBody>
      </p:sp>
      <p:sp>
        <p:nvSpPr>
          <p:cNvPr id="3" name="Segnaposto contenuto 2"/>
          <p:cNvSpPr>
            <a:spLocks noGrp="1"/>
          </p:cNvSpPr>
          <p:nvPr>
            <p:ph idx="1"/>
          </p:nvPr>
        </p:nvSpPr>
        <p:spPr/>
        <p:txBody>
          <a:bodyPr/>
          <a:lstStyle/>
          <a:p>
            <a:endParaRPr lang="it-IT" dirty="0" smtClean="0"/>
          </a:p>
          <a:p>
            <a:pPr marL="0" indent="0">
              <a:buNone/>
            </a:pPr>
            <a:r>
              <a:rPr lang="it-IT" sz="2400" dirty="0" smtClean="0"/>
              <a:t>Il Progetto mira ad identificare e sperimentare pratiche educative, curriculari e extracurriculari che possano essere considerate efficaci nel supportare le soft </a:t>
            </a:r>
            <a:r>
              <a:rPr lang="it-IT" sz="2400" dirty="0" err="1" smtClean="0"/>
              <a:t>skills</a:t>
            </a:r>
            <a:r>
              <a:rPr lang="it-IT" sz="2400" dirty="0" smtClean="0"/>
              <a:t> e, successivamente, avere un effetto nel rendimento scolastico. </a:t>
            </a:r>
          </a:p>
          <a:p>
            <a:pPr marL="0" indent="0">
              <a:buNone/>
            </a:pPr>
            <a:r>
              <a:rPr lang="it-IT" sz="2400" dirty="0" smtClean="0"/>
              <a:t>Tali pratiche potranno essere integrate nelle proposte curriculari delle istituzioni scolastiche anche in un’ottica di strumento orientativo</a:t>
            </a:r>
            <a:r>
              <a:rPr lang="it-IT" dirty="0" smtClean="0"/>
              <a:t>.</a:t>
            </a:r>
            <a:endParaRPr lang="it-IT" dirty="0"/>
          </a:p>
        </p:txBody>
      </p:sp>
    </p:spTree>
    <p:extLst>
      <p:ext uri="{BB962C8B-B14F-4D97-AF65-F5344CB8AC3E}">
        <p14:creationId xmlns:p14="http://schemas.microsoft.com/office/powerpoint/2010/main" val="2352018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L’osservazione delle soft </a:t>
            </a:r>
            <a:r>
              <a:rPr lang="it-IT" dirty="0" err="1" smtClean="0"/>
              <a:t>skills</a:t>
            </a:r>
            <a:r>
              <a:rPr lang="it-IT" dirty="0" smtClean="0"/>
              <a:t/>
            </a:r>
            <a:br>
              <a:rPr lang="it-IT" dirty="0" smtClean="0"/>
            </a:br>
            <a:r>
              <a:rPr lang="it-IT" dirty="0" err="1" smtClean="0"/>
              <a:t>Determinants</a:t>
            </a:r>
            <a:r>
              <a:rPr lang="it-IT" dirty="0" smtClean="0"/>
              <a:t> of </a:t>
            </a:r>
            <a:r>
              <a:rPr lang="it-IT" dirty="0" err="1" smtClean="0"/>
              <a:t>Tasks</a:t>
            </a:r>
            <a:r>
              <a:rPr lang="it-IT" dirty="0" smtClean="0"/>
              <a:t> Performance</a:t>
            </a:r>
            <a:endParaRPr lang="it-IT" dirty="0"/>
          </a:p>
        </p:txBody>
      </p:sp>
      <p:sp>
        <p:nvSpPr>
          <p:cNvPr id="3" name="Segnaposto contenuto 2"/>
          <p:cNvSpPr>
            <a:spLocks noGrp="1"/>
          </p:cNvSpPr>
          <p:nvPr>
            <p:ph idx="1"/>
          </p:nvPr>
        </p:nvSpPr>
        <p:spPr/>
        <p:txBody>
          <a:bodyPr/>
          <a:lstStyle/>
          <a:p>
            <a:endParaRPr lang="it-IT" dirty="0" smtClean="0"/>
          </a:p>
          <a:p>
            <a:endParaRPr lang="it-IT" dirty="0"/>
          </a:p>
        </p:txBody>
      </p:sp>
      <p:sp>
        <p:nvSpPr>
          <p:cNvPr id="5" name="Rettangolo 4"/>
          <p:cNvSpPr/>
          <p:nvPr/>
        </p:nvSpPr>
        <p:spPr>
          <a:xfrm>
            <a:off x="838200" y="2325189"/>
            <a:ext cx="2323011"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Incentives</a:t>
            </a:r>
            <a:endParaRPr lang="it-IT" dirty="0"/>
          </a:p>
        </p:txBody>
      </p:sp>
      <p:cxnSp>
        <p:nvCxnSpPr>
          <p:cNvPr id="7" name="Connettore 2 6"/>
          <p:cNvCxnSpPr/>
          <p:nvPr/>
        </p:nvCxnSpPr>
        <p:spPr>
          <a:xfrm>
            <a:off x="3670663" y="2886891"/>
            <a:ext cx="103196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ttangolo 9"/>
          <p:cNvSpPr/>
          <p:nvPr/>
        </p:nvSpPr>
        <p:spPr>
          <a:xfrm>
            <a:off x="5107577" y="2325189"/>
            <a:ext cx="1280160"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Efforts</a:t>
            </a:r>
            <a:endParaRPr lang="it-IT" dirty="0"/>
          </a:p>
        </p:txBody>
      </p:sp>
      <p:sp>
        <p:nvSpPr>
          <p:cNvPr id="11" name="Rettangolo 10"/>
          <p:cNvSpPr/>
          <p:nvPr/>
        </p:nvSpPr>
        <p:spPr>
          <a:xfrm>
            <a:off x="5107577" y="3696790"/>
            <a:ext cx="1371599" cy="901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Character </a:t>
            </a:r>
            <a:r>
              <a:rPr lang="it-IT" dirty="0" err="1" smtClean="0"/>
              <a:t>skills</a:t>
            </a:r>
            <a:endParaRPr lang="it-IT" dirty="0"/>
          </a:p>
        </p:txBody>
      </p:sp>
      <p:sp>
        <p:nvSpPr>
          <p:cNvPr id="12" name="Rettangolo 11"/>
          <p:cNvSpPr/>
          <p:nvPr/>
        </p:nvSpPr>
        <p:spPr>
          <a:xfrm>
            <a:off x="5107577" y="5225144"/>
            <a:ext cx="1280160" cy="7968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Cognitive </a:t>
            </a:r>
            <a:r>
              <a:rPr lang="it-IT" dirty="0" err="1" smtClean="0"/>
              <a:t>skills</a:t>
            </a:r>
            <a:endParaRPr lang="it-IT" dirty="0"/>
          </a:p>
        </p:txBody>
      </p:sp>
      <p:sp>
        <p:nvSpPr>
          <p:cNvPr id="13" name="Ovale 12"/>
          <p:cNvSpPr/>
          <p:nvPr/>
        </p:nvSpPr>
        <p:spPr>
          <a:xfrm>
            <a:off x="9130937" y="3866607"/>
            <a:ext cx="2312125" cy="12279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Task Performance</a:t>
            </a:r>
            <a:endParaRPr lang="it-IT" dirty="0"/>
          </a:p>
        </p:txBody>
      </p:sp>
      <p:cxnSp>
        <p:nvCxnSpPr>
          <p:cNvPr id="15" name="Connettore 2 14"/>
          <p:cNvCxnSpPr/>
          <p:nvPr/>
        </p:nvCxnSpPr>
        <p:spPr>
          <a:xfrm>
            <a:off x="6949440" y="2886891"/>
            <a:ext cx="1907177" cy="8098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6858000" y="4467497"/>
            <a:ext cx="1998617" cy="130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flipV="1">
            <a:off x="6949440" y="5460274"/>
            <a:ext cx="2063931" cy="235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8896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L’osservazione delle soft </a:t>
            </a:r>
            <a:r>
              <a:rPr lang="it-IT" dirty="0" err="1"/>
              <a:t>skills</a:t>
            </a:r>
            <a:endParaRPr lang="it-IT" dirty="0"/>
          </a:p>
        </p:txBody>
      </p:sp>
      <p:sp>
        <p:nvSpPr>
          <p:cNvPr id="3" name="Segnaposto contenuto 2"/>
          <p:cNvSpPr>
            <a:spLocks noGrp="1"/>
          </p:cNvSpPr>
          <p:nvPr>
            <p:ph idx="1"/>
          </p:nvPr>
        </p:nvSpPr>
        <p:spPr/>
        <p:txBody>
          <a:bodyPr>
            <a:normAutofit/>
          </a:bodyPr>
          <a:lstStyle/>
          <a:p>
            <a:r>
              <a:rPr lang="it-IT" sz="2400" dirty="0" smtClean="0"/>
              <a:t>L’osservazione delle soft </a:t>
            </a:r>
            <a:r>
              <a:rPr lang="it-IT" sz="2400" dirty="0" err="1" smtClean="0"/>
              <a:t>skills</a:t>
            </a:r>
            <a:r>
              <a:rPr lang="it-IT" sz="2400" dirty="0" smtClean="0"/>
              <a:t> attraverso una performance richiede una standardizzazione del processo e la separazione dei fattori che determinano la performance stessa. Ciò richiede di affrontare alcune questioni:</a:t>
            </a:r>
          </a:p>
          <a:p>
            <a:pPr>
              <a:buFont typeface="Wingdings" panose="05000000000000000000" pitchFamily="2" charset="2"/>
              <a:buChar char="ü"/>
            </a:pPr>
            <a:r>
              <a:rPr lang="it-IT" sz="2400" dirty="0" smtClean="0"/>
              <a:t>Ruolo e tipologia di motivazioni (</a:t>
            </a:r>
            <a:r>
              <a:rPr lang="it-IT" sz="2400" dirty="0" err="1" smtClean="0"/>
              <a:t>incentives</a:t>
            </a:r>
            <a:r>
              <a:rPr lang="it-IT" sz="2400" dirty="0" smtClean="0"/>
              <a:t>)</a:t>
            </a:r>
          </a:p>
          <a:p>
            <a:pPr>
              <a:buFont typeface="Wingdings" panose="05000000000000000000" pitchFamily="2" charset="2"/>
              <a:buChar char="ü"/>
            </a:pPr>
            <a:r>
              <a:rPr lang="it-IT" sz="2400" dirty="0" smtClean="0"/>
              <a:t>Interazione dei fattori che contribuiscono alla performance</a:t>
            </a:r>
          </a:p>
          <a:p>
            <a:pPr>
              <a:buFont typeface="Wingdings" panose="05000000000000000000" pitchFamily="2" charset="2"/>
              <a:buChar char="ü"/>
            </a:pPr>
            <a:r>
              <a:rPr lang="it-IT" sz="2400" dirty="0" smtClean="0"/>
              <a:t>Dimensione temporale/prospettica della misurazione</a:t>
            </a:r>
            <a:endParaRPr lang="it-IT" sz="2400" dirty="0"/>
          </a:p>
        </p:txBody>
      </p:sp>
    </p:spTree>
    <p:extLst>
      <p:ext uri="{BB962C8B-B14F-4D97-AF65-F5344CB8AC3E}">
        <p14:creationId xmlns:p14="http://schemas.microsoft.com/office/powerpoint/2010/main" val="216599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L’osservazione tra pari come strumento</a:t>
            </a:r>
          </a:p>
        </p:txBody>
      </p:sp>
      <p:sp>
        <p:nvSpPr>
          <p:cNvPr id="3" name="Segnaposto contenuto 2"/>
          <p:cNvSpPr>
            <a:spLocks noGrp="1"/>
          </p:cNvSpPr>
          <p:nvPr>
            <p:ph idx="1"/>
          </p:nvPr>
        </p:nvSpPr>
        <p:spPr/>
        <p:txBody>
          <a:bodyPr/>
          <a:lstStyle/>
          <a:p>
            <a:r>
              <a:rPr lang="it-IT" dirty="0"/>
              <a:t>Osservazione analitica degli elementi costitutivi della lezione in classe:</a:t>
            </a:r>
          </a:p>
          <a:p>
            <a:pPr marL="0" indent="0">
              <a:buNone/>
            </a:pPr>
            <a:r>
              <a:rPr lang="it-IT" dirty="0"/>
              <a:t> </a:t>
            </a:r>
          </a:p>
          <a:p>
            <a:pPr marL="0" indent="0" algn="ctr">
              <a:buNone/>
            </a:pPr>
            <a:r>
              <a:rPr lang="it-IT" dirty="0"/>
              <a:t>AREE </a:t>
            </a:r>
          </a:p>
          <a:p>
            <a:r>
              <a:rPr lang="it-IT" dirty="0"/>
              <a:t>A. Strategie didattiche</a:t>
            </a:r>
          </a:p>
          <a:p>
            <a:r>
              <a:rPr lang="it-IT" dirty="0"/>
              <a:t>B. Organizzazione e fasi della lezione</a:t>
            </a:r>
          </a:p>
          <a:p>
            <a:r>
              <a:rPr lang="it-IT" dirty="0"/>
              <a:t>C. Sostegno, guida e supporto</a:t>
            </a:r>
          </a:p>
          <a:p>
            <a:r>
              <a:rPr lang="it-IT" dirty="0"/>
              <a:t>D. Clima di apprendimento</a:t>
            </a:r>
          </a:p>
          <a:p>
            <a:r>
              <a:rPr lang="it-IT" dirty="0"/>
              <a:t>E. Strumenti e tecniche di comunicazione</a:t>
            </a:r>
          </a:p>
          <a:p>
            <a:r>
              <a:rPr lang="it-IT" dirty="0"/>
              <a:t>F. Competenze digitali</a:t>
            </a:r>
          </a:p>
          <a:p>
            <a:endParaRPr lang="it-IT" dirty="0"/>
          </a:p>
        </p:txBody>
      </p:sp>
    </p:spTree>
    <p:extLst>
      <p:ext uri="{BB962C8B-B14F-4D97-AF65-F5344CB8AC3E}">
        <p14:creationId xmlns:p14="http://schemas.microsoft.com/office/powerpoint/2010/main" val="3332952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Laboratorio - Azioni </a:t>
            </a:r>
            <a:br>
              <a:rPr lang="it-IT" dirty="0" smtClean="0"/>
            </a:br>
            <a:r>
              <a:rPr lang="it-IT" dirty="0"/>
              <a:t/>
            </a:r>
            <a:br>
              <a:rPr lang="it-IT" dirty="0"/>
            </a:br>
            <a:r>
              <a:rPr lang="it-IT" dirty="0" smtClean="0"/>
              <a:t/>
            </a:r>
            <a:br>
              <a:rPr lang="it-IT" dirty="0" smtClean="0"/>
            </a:br>
            <a:endParaRPr lang="it-IT" dirty="0"/>
          </a:p>
        </p:txBody>
      </p:sp>
      <p:sp>
        <p:nvSpPr>
          <p:cNvPr id="3" name="Segnaposto contenuto 2"/>
          <p:cNvSpPr>
            <a:spLocks noGrp="1"/>
          </p:cNvSpPr>
          <p:nvPr>
            <p:ph idx="1"/>
          </p:nvPr>
        </p:nvSpPr>
        <p:spPr/>
        <p:txBody>
          <a:bodyPr/>
          <a:lstStyle/>
          <a:p>
            <a:pPr marL="0" indent="0">
              <a:buNone/>
            </a:pPr>
            <a:r>
              <a:rPr lang="it-IT" dirty="0" smtClean="0"/>
              <a:t> </a:t>
            </a:r>
          </a:p>
          <a:p>
            <a:pPr marL="0" indent="0">
              <a:buNone/>
            </a:pPr>
            <a:r>
              <a:rPr lang="it-IT" sz="2800" dirty="0" smtClean="0"/>
              <a:t>Ridefinizione </a:t>
            </a:r>
            <a:r>
              <a:rPr lang="it-IT" sz="2800" dirty="0"/>
              <a:t>della griglia di osservazione finalizzata all’individuazione degli strumenti metodologici più efficaci per lo sviluppo delle soft </a:t>
            </a:r>
            <a:r>
              <a:rPr lang="it-IT" sz="2800" dirty="0" err="1"/>
              <a:t>skills</a:t>
            </a:r>
            <a:r>
              <a:rPr lang="it-IT" sz="2800" dirty="0"/>
              <a:t> negli </a:t>
            </a:r>
            <a:r>
              <a:rPr lang="it-IT" sz="2800" dirty="0" smtClean="0"/>
              <a:t>studenti</a:t>
            </a:r>
            <a:endParaRPr lang="it-IT" sz="2800" dirty="0"/>
          </a:p>
        </p:txBody>
      </p:sp>
    </p:spTree>
    <p:extLst>
      <p:ext uri="{BB962C8B-B14F-4D97-AF65-F5344CB8AC3E}">
        <p14:creationId xmlns:p14="http://schemas.microsoft.com/office/powerpoint/2010/main" val="977797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Metodologie</a:t>
            </a:r>
            <a:endParaRPr lang="it-IT" dirty="0"/>
          </a:p>
        </p:txBody>
      </p:sp>
      <p:sp>
        <p:nvSpPr>
          <p:cNvPr id="3" name="Segnaposto contenuto 2"/>
          <p:cNvSpPr>
            <a:spLocks noGrp="1"/>
          </p:cNvSpPr>
          <p:nvPr>
            <p:ph idx="1"/>
          </p:nvPr>
        </p:nvSpPr>
        <p:spPr/>
        <p:txBody>
          <a:bodyPr>
            <a:normAutofit/>
          </a:bodyPr>
          <a:lstStyle/>
          <a:p>
            <a:r>
              <a:rPr lang="it-IT" sz="2400" dirty="0" smtClean="0"/>
              <a:t>Questionari</a:t>
            </a:r>
          </a:p>
          <a:p>
            <a:r>
              <a:rPr lang="it-IT" sz="2400" dirty="0" smtClean="0"/>
              <a:t>Focus </a:t>
            </a:r>
            <a:r>
              <a:rPr lang="it-IT" sz="2400" dirty="0" err="1" smtClean="0"/>
              <a:t>group</a:t>
            </a:r>
            <a:endParaRPr lang="it-IT" sz="2400" dirty="0" smtClean="0"/>
          </a:p>
          <a:p>
            <a:r>
              <a:rPr lang="it-IT" sz="2400" dirty="0" smtClean="0"/>
              <a:t>Ricerca-azione per l‘elaborazione di griglie di osservazione</a:t>
            </a:r>
          </a:p>
          <a:p>
            <a:r>
              <a:rPr lang="it-IT" sz="2400" dirty="0" smtClean="0"/>
              <a:t>Osservazione reciproca dei docenti nelle classi</a:t>
            </a:r>
          </a:p>
          <a:p>
            <a:r>
              <a:rPr lang="it-IT" sz="2400" dirty="0" err="1" smtClean="0"/>
              <a:t>Aurovalutazione</a:t>
            </a:r>
            <a:r>
              <a:rPr lang="it-IT" sz="2400" dirty="0" smtClean="0"/>
              <a:t>/valutazione</a:t>
            </a:r>
          </a:p>
          <a:p>
            <a:endParaRPr lang="it-IT" sz="2400" dirty="0"/>
          </a:p>
        </p:txBody>
      </p:sp>
    </p:spTree>
    <p:extLst>
      <p:ext uri="{BB962C8B-B14F-4D97-AF65-F5344CB8AC3E}">
        <p14:creationId xmlns:p14="http://schemas.microsoft.com/office/powerpoint/2010/main" val="662339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Come insegnare/rilevare/valutare/certificare le soft </a:t>
            </a:r>
            <a:r>
              <a:rPr lang="it-IT" sz="3200" b="1" dirty="0" err="1" smtClean="0"/>
              <a:t>skills</a:t>
            </a:r>
            <a:endParaRPr lang="it-IT" sz="3200" b="1" dirty="0"/>
          </a:p>
        </p:txBody>
      </p:sp>
      <p:sp>
        <p:nvSpPr>
          <p:cNvPr id="3" name="Segnaposto contenuto 2"/>
          <p:cNvSpPr>
            <a:spLocks noGrp="1"/>
          </p:cNvSpPr>
          <p:nvPr>
            <p:ph idx="1"/>
          </p:nvPr>
        </p:nvSpPr>
        <p:spPr/>
        <p:txBody>
          <a:bodyPr/>
          <a:lstStyle/>
          <a:p>
            <a:pPr marL="0" indent="0">
              <a:buNone/>
            </a:pPr>
            <a:r>
              <a:rPr lang="it-IT" sz="2400" dirty="0" smtClean="0"/>
              <a:t>Nonostante ci </a:t>
            </a:r>
            <a:r>
              <a:rPr lang="it-IT" sz="2400" dirty="0"/>
              <a:t>si renda conto di quanto sia determinante contribuire con il processo di insegnamento/apprendimento allo sviluppo negli studenti di competenze quali l’autonomia, la fiducia in se stessi, la flessibilità, la resistenza allo stress, l’imprenditorialità, la capacità comunicativa, il </a:t>
            </a:r>
            <a:r>
              <a:rPr lang="it-IT" sz="2400" dirty="0" err="1"/>
              <a:t>problem</a:t>
            </a:r>
            <a:r>
              <a:rPr lang="it-IT" sz="2400" dirty="0"/>
              <a:t> </a:t>
            </a:r>
            <a:r>
              <a:rPr lang="it-IT" sz="2400" dirty="0" err="1"/>
              <a:t>solving</a:t>
            </a:r>
            <a:r>
              <a:rPr lang="it-IT" sz="2400" dirty="0"/>
              <a:t>, il team work e la leadership, dobbiamo ancora imparare ad “insegnarle” in maniera sistematica, a rilevarle, a valutarle ed a certificarle</a:t>
            </a:r>
            <a:r>
              <a:rPr lang="it-IT" dirty="0"/>
              <a:t>. </a:t>
            </a:r>
          </a:p>
        </p:txBody>
      </p:sp>
    </p:spTree>
    <p:extLst>
      <p:ext uri="{BB962C8B-B14F-4D97-AF65-F5344CB8AC3E}">
        <p14:creationId xmlns:p14="http://schemas.microsoft.com/office/powerpoint/2010/main" val="770078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dirty="0" err="1" smtClean="0"/>
              <a:t>Recherche</a:t>
            </a:r>
            <a:r>
              <a:rPr lang="it-IT" dirty="0" smtClean="0"/>
              <a:t> di </a:t>
            </a:r>
            <a:r>
              <a:rPr lang="it-IT" i="1" dirty="0" smtClean="0"/>
              <a:t>Valutazione in progress</a:t>
            </a:r>
            <a:endParaRPr lang="it-IT" i="1" dirty="0"/>
          </a:p>
        </p:txBody>
      </p:sp>
      <p:sp>
        <p:nvSpPr>
          <p:cNvPr id="3" name="Segnaposto contenuto 2"/>
          <p:cNvSpPr>
            <a:spLocks noGrp="1"/>
          </p:cNvSpPr>
          <p:nvPr>
            <p:ph idx="1"/>
          </p:nvPr>
        </p:nvSpPr>
        <p:spPr/>
        <p:txBody>
          <a:bodyPr>
            <a:normAutofit/>
          </a:bodyPr>
          <a:lstStyle/>
          <a:p>
            <a:r>
              <a:rPr lang="it-IT" dirty="0" smtClean="0"/>
              <a:t>Indagare le componenti </a:t>
            </a:r>
            <a:r>
              <a:rPr lang="it-IT" dirty="0"/>
              <a:t>metodologiche e strumentali del processo di </a:t>
            </a:r>
            <a:r>
              <a:rPr lang="it-IT" dirty="0" smtClean="0"/>
              <a:t>insegnamento/apprendimento per individuare gli </a:t>
            </a:r>
            <a:r>
              <a:rPr lang="it-IT" dirty="0"/>
              <a:t>elementi di qualità e di maggior efficacia nel contribuire al percorso di formazione globale dello studente. </a:t>
            </a:r>
            <a:endParaRPr lang="it-IT" dirty="0" smtClean="0"/>
          </a:p>
          <a:p>
            <a:r>
              <a:rPr lang="it-IT" dirty="0" smtClean="0"/>
              <a:t>Il “Laboratorio </a:t>
            </a:r>
            <a:r>
              <a:rPr lang="it-IT" dirty="0"/>
              <a:t>permanente di Peer </a:t>
            </a:r>
            <a:r>
              <a:rPr lang="it-IT" dirty="0" err="1"/>
              <a:t>observation</a:t>
            </a:r>
            <a:r>
              <a:rPr lang="it-IT" dirty="0"/>
              <a:t> e soft </a:t>
            </a:r>
            <a:r>
              <a:rPr lang="it-IT" dirty="0" err="1"/>
              <a:t>skills</a:t>
            </a:r>
            <a:r>
              <a:rPr lang="it-IT" dirty="0"/>
              <a:t>”, in continuità con l’esperienza di ricerca-azione svolta dalla Rete Interregionale “Valutazione in progress”, si propone di coinvolgere docenti di ogni ordine e grado in un percorso formativo che, indagando ed analizzando gli elementi di efficacia del processo di insegnamento, anche attraverso l’osservazione diretta in classe tra pari, giunga ad individuare ed a definire buone pratiche didattiche, capaci di contribuire allo sviluppo negli studenti delle soft </a:t>
            </a:r>
            <a:r>
              <a:rPr lang="it-IT" dirty="0" err="1"/>
              <a:t>skills</a:t>
            </a:r>
            <a:r>
              <a:rPr lang="it-IT" dirty="0"/>
              <a:t>. </a:t>
            </a:r>
          </a:p>
        </p:txBody>
      </p:sp>
    </p:spTree>
    <p:extLst>
      <p:ext uri="{BB962C8B-B14F-4D97-AF65-F5344CB8AC3E}">
        <p14:creationId xmlns:p14="http://schemas.microsoft.com/office/powerpoint/2010/main" val="1533191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Verso le competenze trasversali</a:t>
            </a:r>
            <a:endParaRPr lang="it-IT" dirty="0"/>
          </a:p>
        </p:txBody>
      </p:sp>
      <p:sp>
        <p:nvSpPr>
          <p:cNvPr id="3" name="Segnaposto contenuto 2"/>
          <p:cNvSpPr>
            <a:spLocks noGrp="1"/>
          </p:cNvSpPr>
          <p:nvPr>
            <p:ph idx="1"/>
          </p:nvPr>
        </p:nvSpPr>
        <p:spPr/>
        <p:txBody>
          <a:bodyPr/>
          <a:lstStyle/>
          <a:p>
            <a:pPr lvl="0"/>
            <a:r>
              <a:rPr lang="it-IT" sz="2800" b="1" dirty="0"/>
              <a:t>la certificazione delle </a:t>
            </a:r>
            <a:r>
              <a:rPr lang="it-IT" sz="2800" b="1" dirty="0" smtClean="0"/>
              <a:t>competenze</a:t>
            </a:r>
            <a:endParaRPr lang="it-IT" sz="2800" dirty="0"/>
          </a:p>
          <a:p>
            <a:pPr lvl="0"/>
            <a:r>
              <a:rPr lang="it-IT" sz="2800" b="1" dirty="0"/>
              <a:t>il curriculum delle studente  (II ciclo)</a:t>
            </a:r>
            <a:endParaRPr lang="it-IT" sz="2800" dirty="0"/>
          </a:p>
          <a:p>
            <a:pPr lvl="0"/>
            <a:r>
              <a:rPr lang="it-IT" sz="2800" b="1" dirty="0"/>
              <a:t>le competenze trasversali (ex ASL) </a:t>
            </a:r>
            <a:endParaRPr lang="it-IT" sz="2800" dirty="0"/>
          </a:p>
          <a:p>
            <a:pPr lvl="0"/>
            <a:r>
              <a:rPr lang="it-IT" sz="2800" b="1" dirty="0" smtClean="0"/>
              <a:t>l’educazione </a:t>
            </a:r>
            <a:r>
              <a:rPr lang="it-IT" sz="2800" b="1" dirty="0"/>
              <a:t>civica</a:t>
            </a:r>
            <a:endParaRPr lang="it-IT" sz="2800" dirty="0"/>
          </a:p>
          <a:p>
            <a:pPr marL="0" indent="0">
              <a:buNone/>
            </a:pPr>
            <a:endParaRPr lang="it-IT" dirty="0"/>
          </a:p>
        </p:txBody>
      </p:sp>
    </p:spTree>
    <p:extLst>
      <p:ext uri="{BB962C8B-B14F-4D97-AF65-F5344CB8AC3E}">
        <p14:creationId xmlns:p14="http://schemas.microsoft.com/office/powerpoint/2010/main" val="238873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sz="3200" dirty="0"/>
              <a:t>La certificazione delle competenze chiave per l’apprendimento permanente</a:t>
            </a:r>
            <a:r>
              <a:rPr lang="it-IT" dirty="0"/>
              <a:t/>
            </a:r>
            <a:br>
              <a:rPr lang="it-IT" dirty="0"/>
            </a:br>
            <a:r>
              <a:rPr lang="it-IT" b="1" dirty="0"/>
              <a:t> </a:t>
            </a:r>
            <a:r>
              <a:rPr lang="it-IT" dirty="0"/>
              <a:t/>
            </a:r>
            <a:br>
              <a:rPr lang="it-IT" dirty="0"/>
            </a:br>
            <a:endParaRPr lang="it-IT" dirty="0"/>
          </a:p>
        </p:txBody>
      </p:sp>
      <p:sp>
        <p:nvSpPr>
          <p:cNvPr id="6" name="Segnaposto contenuto 5"/>
          <p:cNvSpPr>
            <a:spLocks noGrp="1"/>
          </p:cNvSpPr>
          <p:nvPr>
            <p:ph idx="1"/>
          </p:nvPr>
        </p:nvSpPr>
        <p:spPr/>
        <p:txBody>
          <a:bodyPr>
            <a:normAutofit fontScale="55000" lnSpcReduction="20000"/>
          </a:bodyPr>
          <a:lstStyle/>
          <a:p>
            <a:pPr>
              <a:buFont typeface="Wingdings" panose="05000000000000000000" pitchFamily="2" charset="2"/>
              <a:buChar char="ü"/>
            </a:pPr>
            <a:r>
              <a:rPr lang="it-IT" dirty="0"/>
              <a:t> </a:t>
            </a:r>
            <a:r>
              <a:rPr lang="it-IT" sz="2900" b="1" u="sng" dirty="0" smtClean="0"/>
              <a:t>I ciclo: </a:t>
            </a:r>
            <a:r>
              <a:rPr lang="it-IT" sz="2900" dirty="0" smtClean="0"/>
              <a:t>con </a:t>
            </a:r>
            <a:r>
              <a:rPr lang="it-IT" sz="2900" dirty="0"/>
              <a:t>il </a:t>
            </a:r>
            <a:r>
              <a:rPr lang="it-IT" sz="2900" b="1" dirty="0"/>
              <a:t>D.M. 3 ottobre 2017, n. 742, </a:t>
            </a:r>
            <a:r>
              <a:rPr lang="it-IT" sz="2900" dirty="0"/>
              <a:t>è stato introdotto</a:t>
            </a:r>
            <a:r>
              <a:rPr lang="it-IT" sz="2900" b="1" dirty="0"/>
              <a:t> il modello nazionale di certificazione delle competenze, </a:t>
            </a:r>
            <a:r>
              <a:rPr lang="it-IT" sz="2900" dirty="0"/>
              <a:t>formulato secondo le competenze chiave per l’apprendimento permanente (</a:t>
            </a:r>
            <a:r>
              <a:rPr lang="it-IT" sz="2900" dirty="0" smtClean="0"/>
              <a:t>Raccomandazione </a:t>
            </a:r>
            <a:r>
              <a:rPr lang="it-IT" sz="2900" dirty="0"/>
              <a:t>UE del </a:t>
            </a:r>
            <a:r>
              <a:rPr lang="it-IT" sz="2900" dirty="0" smtClean="0"/>
              <a:t>2006);</a:t>
            </a:r>
          </a:p>
          <a:p>
            <a:pPr>
              <a:buFont typeface="Wingdings" panose="05000000000000000000" pitchFamily="2" charset="2"/>
              <a:buChar char="ü"/>
            </a:pPr>
            <a:r>
              <a:rPr lang="it-IT" sz="2900" dirty="0"/>
              <a:t>«Articolo l (Finalità della certificazione delle competenze</a:t>
            </a:r>
            <a:r>
              <a:rPr lang="it-IT" sz="2900" dirty="0" smtClean="0"/>
              <a:t>)</a:t>
            </a:r>
          </a:p>
          <a:p>
            <a:pPr>
              <a:buFont typeface="Wingdings" panose="05000000000000000000" pitchFamily="2" charset="2"/>
              <a:buChar char="ü"/>
            </a:pPr>
            <a:r>
              <a:rPr lang="it-IT" sz="2900" dirty="0" smtClean="0"/>
              <a:t> </a:t>
            </a:r>
            <a:r>
              <a:rPr lang="it-IT" sz="2900" dirty="0"/>
              <a:t>l. Le istituzioni scolastiche statali e paritarie del primo ciclo di istruzione certificano l'acquisizione delle competenze progressivamente acquisite dalle alunne e dagli alunni. </a:t>
            </a:r>
            <a:endParaRPr lang="it-IT" sz="2900" dirty="0" smtClean="0"/>
          </a:p>
          <a:p>
            <a:pPr>
              <a:buFont typeface="Wingdings" panose="05000000000000000000" pitchFamily="2" charset="2"/>
              <a:buChar char="ü"/>
            </a:pPr>
            <a:r>
              <a:rPr lang="it-IT" sz="2900" dirty="0" smtClean="0"/>
              <a:t>2</a:t>
            </a:r>
            <a:r>
              <a:rPr lang="it-IT" sz="2900" dirty="0"/>
              <a:t>. </a:t>
            </a:r>
            <a:r>
              <a:rPr lang="it-IT" sz="2900" dirty="0">
                <a:solidFill>
                  <a:srgbClr val="FF0000"/>
                </a:solidFill>
              </a:rPr>
              <a:t>La certificazione descrive il progressivo sviluppo dei livelli delle competenze chiave e delle competenze di cittadinanza, a cui l'intero processo di insegnamento-apprendimento è mirato, </a:t>
            </a:r>
            <a:r>
              <a:rPr lang="it-IT" sz="2900" dirty="0"/>
              <a:t>anche sostenendo e orientando le alunne e gli alunni verso la scuola del secondo ciclo di istruzione. </a:t>
            </a:r>
            <a:endParaRPr lang="it-IT" sz="2900" dirty="0" smtClean="0"/>
          </a:p>
          <a:p>
            <a:pPr>
              <a:buFont typeface="Wingdings" panose="05000000000000000000" pitchFamily="2" charset="2"/>
              <a:buChar char="ü"/>
            </a:pPr>
            <a:r>
              <a:rPr lang="it-IT" sz="2900" dirty="0" smtClean="0"/>
              <a:t>3</a:t>
            </a:r>
            <a:r>
              <a:rPr lang="it-IT" sz="2900" dirty="0"/>
              <a:t>. La certificazione delle competenze descrive i risultati del processo formativo al termine della scuola primaria e secondaria di primo grado, secondo una valutazione complessiva in ordine alla </a:t>
            </a:r>
            <a:r>
              <a:rPr lang="it-IT" sz="2900" dirty="0">
                <a:solidFill>
                  <a:srgbClr val="FF0000"/>
                </a:solidFill>
              </a:rPr>
              <a:t>capacità di utilizzare i </a:t>
            </a:r>
            <a:r>
              <a:rPr lang="it-IT" sz="2900" dirty="0" err="1">
                <a:solidFill>
                  <a:srgbClr val="FF0000"/>
                </a:solidFill>
              </a:rPr>
              <a:t>saperi</a:t>
            </a:r>
            <a:r>
              <a:rPr lang="it-IT" sz="2900" dirty="0">
                <a:solidFill>
                  <a:srgbClr val="FF0000"/>
                </a:solidFill>
              </a:rPr>
              <a:t> acquisiti </a:t>
            </a:r>
            <a:r>
              <a:rPr lang="it-IT" sz="2900" dirty="0"/>
              <a:t>per affrontare compiti e problemi, complessi e nuovi, reali o simulati.</a:t>
            </a:r>
          </a:p>
          <a:p>
            <a:endParaRPr lang="it-IT" dirty="0"/>
          </a:p>
        </p:txBody>
      </p:sp>
    </p:spTree>
    <p:extLst>
      <p:ext uri="{BB962C8B-B14F-4D97-AF65-F5344CB8AC3E}">
        <p14:creationId xmlns:p14="http://schemas.microsoft.com/office/powerpoint/2010/main" val="371816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t>La certificazione delle competenze chiave per l’apprendimento permanente</a:t>
            </a:r>
          </a:p>
        </p:txBody>
      </p:sp>
      <p:sp>
        <p:nvSpPr>
          <p:cNvPr id="3" name="Segnaposto contenuto 2"/>
          <p:cNvSpPr>
            <a:spLocks noGrp="1"/>
          </p:cNvSpPr>
          <p:nvPr>
            <p:ph idx="1"/>
          </p:nvPr>
        </p:nvSpPr>
        <p:spPr/>
        <p:txBody>
          <a:bodyPr>
            <a:normAutofit fontScale="92500" lnSpcReduction="10000"/>
          </a:bodyPr>
          <a:lstStyle/>
          <a:p>
            <a:pPr>
              <a:buFont typeface="Wingdings" panose="05000000000000000000" pitchFamily="2" charset="2"/>
              <a:buChar char="ü"/>
            </a:pPr>
            <a:endParaRPr lang="it-IT" dirty="0"/>
          </a:p>
          <a:p>
            <a:pPr>
              <a:buFont typeface="Wingdings" panose="05000000000000000000" pitchFamily="2" charset="2"/>
              <a:buChar char="ü"/>
            </a:pPr>
            <a:r>
              <a:rPr lang="it-IT" dirty="0"/>
              <a:t> </a:t>
            </a:r>
            <a:r>
              <a:rPr lang="it-IT" b="1" u="sng" dirty="0"/>
              <a:t>II ciclo: </a:t>
            </a:r>
            <a:r>
              <a:rPr lang="it-IT" b="1" dirty="0"/>
              <a:t>con il D.M. 9/2010</a:t>
            </a:r>
            <a:r>
              <a:rPr lang="it-IT" dirty="0"/>
              <a:t> è stato introdotto</a:t>
            </a:r>
            <a:r>
              <a:rPr lang="it-IT" b="1" dirty="0"/>
              <a:t>  </a:t>
            </a:r>
            <a:r>
              <a:rPr lang="it-IT" dirty="0"/>
              <a:t>un</a:t>
            </a:r>
            <a:r>
              <a:rPr lang="it-IT" b="1" dirty="0"/>
              <a:t> modello nazionale di</a:t>
            </a:r>
            <a:r>
              <a:rPr lang="it-IT" dirty="0"/>
              <a:t> </a:t>
            </a:r>
            <a:r>
              <a:rPr lang="it-IT" b="1" dirty="0"/>
              <a:t>certificazione di assolvimento dell’obbligo di istruzione, </a:t>
            </a:r>
            <a:r>
              <a:rPr lang="it-IT" dirty="0"/>
              <a:t>basato sulle competenze chiave di cittadinanza da acquisire al termine dell’istruzione obbligatoria e con riferimento a quattro assi culturali (D.M. 139/2007); </a:t>
            </a:r>
            <a:endParaRPr lang="it-IT" b="1" u="sng" dirty="0" smtClean="0"/>
          </a:p>
          <a:p>
            <a:pPr>
              <a:buFont typeface="Wingdings" panose="05000000000000000000" pitchFamily="2" charset="2"/>
              <a:buChar char="ü"/>
            </a:pPr>
            <a:endParaRPr lang="it-IT" b="1" u="sng" dirty="0"/>
          </a:p>
          <a:p>
            <a:pPr>
              <a:buFont typeface="Wingdings" panose="05000000000000000000" pitchFamily="2" charset="2"/>
              <a:buChar char="ü"/>
            </a:pPr>
            <a:r>
              <a:rPr lang="it-IT" b="1" u="sng" dirty="0" smtClean="0"/>
              <a:t>Per </a:t>
            </a:r>
            <a:r>
              <a:rPr lang="it-IT" b="1" u="sng" dirty="0"/>
              <a:t>l’Istruzione professionale,</a:t>
            </a:r>
            <a:r>
              <a:rPr lang="it-IT" dirty="0"/>
              <a:t> ai sensi del D. </a:t>
            </a:r>
            <a:r>
              <a:rPr lang="it-IT" dirty="0" err="1"/>
              <a:t>Lgs</a:t>
            </a:r>
            <a:r>
              <a:rPr lang="it-IT" dirty="0"/>
              <a:t>. 61/2017, art. 5 comma 1 lettera g), con decreto ministeriale </a:t>
            </a:r>
            <a:r>
              <a:rPr lang="it-IT" b="1" dirty="0"/>
              <a:t>deve essere adottato un modello di certificazione delle competenze da effettuare nel corso del biennio</a:t>
            </a:r>
            <a:r>
              <a:rPr lang="it-IT" dirty="0"/>
              <a:t>, con riferimento alle unità di apprendimento e “</a:t>
            </a:r>
            <a:r>
              <a:rPr lang="it-IT" i="1" dirty="0"/>
              <a:t>nel rispetto delle disposizioni di cui al decreto legislativo 16 gennaio 2013, n. 13</a:t>
            </a:r>
            <a:r>
              <a:rPr lang="it-IT" dirty="0"/>
              <a:t>”; </a:t>
            </a:r>
          </a:p>
          <a:p>
            <a:pPr marL="0" indent="0">
              <a:buNone/>
            </a:pPr>
            <a:r>
              <a:rPr lang="it-IT" dirty="0"/>
              <a:t> </a:t>
            </a:r>
          </a:p>
          <a:p>
            <a:endParaRPr lang="it-IT" dirty="0"/>
          </a:p>
        </p:txBody>
      </p:sp>
    </p:spTree>
    <p:extLst>
      <p:ext uri="{BB962C8B-B14F-4D97-AF65-F5344CB8AC3E}">
        <p14:creationId xmlns:p14="http://schemas.microsoft.com/office/powerpoint/2010/main" val="202094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Il curriculum </a:t>
            </a:r>
            <a:r>
              <a:rPr lang="it-IT" dirty="0" smtClean="0"/>
              <a:t>dello </a:t>
            </a:r>
            <a:r>
              <a:rPr lang="it-IT" dirty="0"/>
              <a:t>studente </a:t>
            </a:r>
            <a:br>
              <a:rPr lang="it-IT" dirty="0"/>
            </a:br>
            <a:endParaRPr lang="it-IT" dirty="0"/>
          </a:p>
        </p:txBody>
      </p:sp>
      <p:sp>
        <p:nvSpPr>
          <p:cNvPr id="3" name="Segnaposto contenuto 2"/>
          <p:cNvSpPr>
            <a:spLocks noGrp="1"/>
          </p:cNvSpPr>
          <p:nvPr>
            <p:ph idx="1"/>
          </p:nvPr>
        </p:nvSpPr>
        <p:spPr/>
        <p:txBody>
          <a:bodyPr>
            <a:normAutofit/>
          </a:bodyPr>
          <a:lstStyle/>
          <a:p>
            <a:r>
              <a:rPr lang="it-IT" dirty="0"/>
              <a:t>Il </a:t>
            </a:r>
            <a:r>
              <a:rPr lang="it-IT" b="1" dirty="0"/>
              <a:t>decreto legislativo 13 aprile 2017, n. 62</a:t>
            </a:r>
            <a:r>
              <a:rPr lang="it-IT" dirty="0"/>
              <a:t>, all’articolo 21, prevede che al diploma finale rilasciato in esito al superamento  dell'esame di Stato conclusivo del secondo ciclo di istruzione </a:t>
            </a:r>
            <a:r>
              <a:rPr lang="it-IT" b="1" dirty="0"/>
              <a:t>venga allegato il curriculum dello </a:t>
            </a:r>
            <a:r>
              <a:rPr lang="it-IT" b="1" dirty="0" smtClean="0"/>
              <a:t>studente, </a:t>
            </a:r>
            <a:r>
              <a:rPr lang="it-IT" dirty="0" smtClean="0"/>
              <a:t>In cui siano</a:t>
            </a:r>
            <a:r>
              <a:rPr lang="it-IT" dirty="0"/>
              <a:t>: </a:t>
            </a:r>
            <a:r>
              <a:rPr lang="it-IT" i="1" dirty="0"/>
              <a:t>“altresì </a:t>
            </a:r>
            <a:r>
              <a:rPr lang="it-IT" b="1" i="1" dirty="0"/>
              <a:t>indicate le competenze</a:t>
            </a:r>
            <a:r>
              <a:rPr lang="it-IT" i="1" dirty="0"/>
              <a:t>,  le  conoscenze  e  le abilità anche professionali  acquisite  e  le  attività  culturali, artistiche e di pratiche musicali, sportive e di volontariato, svolte in  ambito  extra  scolastico …</a:t>
            </a:r>
            <a:r>
              <a:rPr lang="it-IT" b="1" dirty="0"/>
              <a:t> </a:t>
            </a:r>
            <a:r>
              <a:rPr lang="it-IT" b="1" i="1" dirty="0"/>
              <a:t>anche ai fini dell'orientamento e dell'accesso al mondo del lavoro”. </a:t>
            </a:r>
            <a:endParaRPr lang="it-IT" dirty="0"/>
          </a:p>
          <a:p>
            <a:pPr marL="0" indent="0">
              <a:buNone/>
            </a:pPr>
            <a:endParaRPr lang="it-IT" dirty="0"/>
          </a:p>
        </p:txBody>
      </p:sp>
    </p:spTree>
    <p:extLst>
      <p:ext uri="{BB962C8B-B14F-4D97-AF65-F5344CB8AC3E}">
        <p14:creationId xmlns:p14="http://schemas.microsoft.com/office/powerpoint/2010/main" val="396524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competenze trasversali (ex ASL)</a:t>
            </a:r>
            <a:endParaRPr lang="it-IT" dirty="0"/>
          </a:p>
        </p:txBody>
      </p:sp>
      <p:sp>
        <p:nvSpPr>
          <p:cNvPr id="3" name="Segnaposto contenuto 2"/>
          <p:cNvSpPr>
            <a:spLocks noGrp="1"/>
          </p:cNvSpPr>
          <p:nvPr>
            <p:ph idx="1"/>
          </p:nvPr>
        </p:nvSpPr>
        <p:spPr/>
        <p:txBody>
          <a:bodyPr>
            <a:normAutofit/>
          </a:bodyPr>
          <a:lstStyle/>
          <a:p>
            <a:r>
              <a:rPr lang="it-IT" dirty="0" smtClean="0"/>
              <a:t>La legge </a:t>
            </a:r>
            <a:r>
              <a:rPr lang="it-IT" dirty="0"/>
              <a:t>30 dicembre 2018, n. </a:t>
            </a:r>
            <a:r>
              <a:rPr lang="it-IT" dirty="0" smtClean="0"/>
              <a:t>145,(</a:t>
            </a:r>
            <a:r>
              <a:rPr lang="it-IT" dirty="0"/>
              <a:t>Legge di Bilancio 2019) apporta modifiche alla disciplina dei percorsi di alternanza scuola lavoro di cui al decreto legislativo 15 aprile 2005, n. 77, che vanno ad incidere sulle disposizioni contenute nell’articolo 1, commi 33 e seguenti, della legge 13 luglio 2015, n. </a:t>
            </a:r>
            <a:r>
              <a:rPr lang="it-IT" dirty="0" smtClean="0"/>
              <a:t>107. </a:t>
            </a:r>
            <a:endParaRPr lang="it-IT" dirty="0"/>
          </a:p>
          <a:p>
            <a:r>
              <a:rPr lang="it-IT" dirty="0" smtClean="0"/>
              <a:t>A </a:t>
            </a:r>
            <a:r>
              <a:rPr lang="it-IT" dirty="0"/>
              <a:t>partire dall’anno scolastico 2018/2019, gli attuali percorsi in alternanza scuola lavoro sono </a:t>
            </a:r>
            <a:r>
              <a:rPr lang="it-IT" dirty="0" err="1"/>
              <a:t>ridenominati</a:t>
            </a:r>
            <a:r>
              <a:rPr lang="it-IT" dirty="0"/>
              <a:t> </a:t>
            </a:r>
            <a:r>
              <a:rPr lang="it-IT" dirty="0" smtClean="0"/>
              <a:t>“Percorsi </a:t>
            </a:r>
            <a:r>
              <a:rPr lang="it-IT" dirty="0"/>
              <a:t>per le competenze trasversali e per l’orientamento” </a:t>
            </a:r>
          </a:p>
        </p:txBody>
      </p:sp>
    </p:spTree>
    <p:extLst>
      <p:ext uri="{BB962C8B-B14F-4D97-AF65-F5344CB8AC3E}">
        <p14:creationId xmlns:p14="http://schemas.microsoft.com/office/powerpoint/2010/main" val="14137258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457</TotalTime>
  <Words>1790</Words>
  <Application>Microsoft Office PowerPoint</Application>
  <PresentationFormat>Widescreen</PresentationFormat>
  <Paragraphs>216</Paragraphs>
  <Slides>29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29</vt:i4>
      </vt:variant>
    </vt:vector>
  </HeadingPairs>
  <TitlesOfParts>
    <vt:vector size="36" baseType="lpstr">
      <vt:lpstr>Arial</vt:lpstr>
      <vt:lpstr>Calibri</vt:lpstr>
      <vt:lpstr>Century Gothic</vt:lpstr>
      <vt:lpstr>Times New Roman</vt:lpstr>
      <vt:lpstr>Wingdings</vt:lpstr>
      <vt:lpstr>Wingdings 3</vt:lpstr>
      <vt:lpstr>Ione</vt:lpstr>
      <vt:lpstr>Rete Valutazione in Progress Laboratorio permanente di Peer Observation e Soft Skills </vt:lpstr>
      <vt:lpstr>Premessa</vt:lpstr>
      <vt:lpstr>Come insegnare/rilevare/valutare/certificare le soft skills</vt:lpstr>
      <vt:lpstr>La Recherche di Valutazione in progress</vt:lpstr>
      <vt:lpstr>Verso le competenze trasversali</vt:lpstr>
      <vt:lpstr>La certificazione delle competenze chiave per l’apprendimento permanente   </vt:lpstr>
      <vt:lpstr>La certificazione delle competenze chiave per l’apprendimento permanente</vt:lpstr>
      <vt:lpstr>Il curriculum dello studente  </vt:lpstr>
      <vt:lpstr>Le competenze trasversali (ex ASL)</vt:lpstr>
      <vt:lpstr>L’educazione civica</vt:lpstr>
      <vt:lpstr>La definizione di soft skills: una questione aperta</vt:lpstr>
      <vt:lpstr>Presentazione standard di PowerPoint</vt:lpstr>
      <vt:lpstr>Competenze-chiave</vt:lpstr>
      <vt:lpstr>Life skills (OMS, 1993) </vt:lpstr>
      <vt:lpstr>Life skills</vt:lpstr>
      <vt:lpstr>Non cognitive skills (Heckman, Kautz, 1993) </vt:lpstr>
      <vt:lpstr>Non cognitive skills</vt:lpstr>
      <vt:lpstr>Cognitive/Non cognitive</vt:lpstr>
      <vt:lpstr>Non cognitive skills(Heckman, Kautz, 1993) </vt:lpstr>
      <vt:lpstr>Skills non cognitivi: le «big 5» American society of psichology</vt:lpstr>
      <vt:lpstr>Perché le NCS sono importanti? </vt:lpstr>
      <vt:lpstr>La promozione del character secondo Heckman</vt:lpstr>
      <vt:lpstr>Competenze-chiave, life skills, character skills: aspetti comuni</vt:lpstr>
      <vt:lpstr>Potenziare il curriculo per sviluppare le Soft skills </vt:lpstr>
      <vt:lpstr>L’osservazione delle soft skills Determinants of Tasks Performance</vt:lpstr>
      <vt:lpstr>L’osservazione delle soft skills</vt:lpstr>
      <vt:lpstr>L’osservazione tra pari come strumento</vt:lpstr>
      <vt:lpstr>Laboratorio - Azioni    </vt:lpstr>
      <vt:lpstr>Metodologie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NCS</dc:title>
  <dc:creator>classe</dc:creator>
  <cp:lastModifiedBy>classe</cp:lastModifiedBy>
  <cp:revision>77</cp:revision>
  <dcterms:created xsi:type="dcterms:W3CDTF">2019-03-30T07:13:25Z</dcterms:created>
  <dcterms:modified xsi:type="dcterms:W3CDTF">2019-08-31T08:25:54Z</dcterms:modified>
</cp:coreProperties>
</file>