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6" r:id="rId3"/>
    <p:sldId id="258" r:id="rId4"/>
    <p:sldId id="260" r:id="rId5"/>
    <p:sldId id="259" r:id="rId6"/>
    <p:sldId id="262" r:id="rId7"/>
    <p:sldId id="26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547"/>
  </p:normalViewPr>
  <p:slideViewPr>
    <p:cSldViewPr snapToGrid="0" snapToObjects="1">
      <p:cViewPr>
        <p:scale>
          <a:sx n="118" d="100"/>
          <a:sy n="118" d="100"/>
        </p:scale>
        <p:origin x="280" y="-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C2D53-D4FC-3540-8A8C-414B93BD7742}" type="datetimeFigureOut">
              <a:rPr lang="it-IT" smtClean="0"/>
              <a:t>29/08/19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F952B-A438-3346-8DBD-F81ADD6A56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1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F952B-A438-3346-8DBD-F81ADD6A565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67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C247-F94F-104A-814F-65F4E706E06E}" type="datetime1">
              <a:rPr lang="it-IT" smtClean="0"/>
              <a:t>29/08/19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45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4851-CC09-D04E-9608-672CEAFBA8F2}" type="datetime1">
              <a:rPr lang="it-IT" smtClean="0"/>
              <a:t>29/08/19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46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CDA2-A52E-074E-B166-F1D7BE3C929B}" type="datetime1">
              <a:rPr lang="it-IT" smtClean="0"/>
              <a:t>29/08/19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25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EFE3-52A9-914A-A76F-0B0745FDD135}" type="datetime1">
              <a:rPr lang="it-IT" smtClean="0"/>
              <a:t>29/08/19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17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4175-E3AE-1647-AF87-9C8C2E305B18}" type="datetime1">
              <a:rPr lang="it-IT" smtClean="0"/>
              <a:t>29/08/19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1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6067-AF2E-914A-8E45-37B22574AED4}" type="datetime1">
              <a:rPr lang="it-IT" smtClean="0"/>
              <a:t>29/08/19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91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6CD1-9D93-A448-BA0C-62BE4327CAD5}" type="datetime1">
              <a:rPr lang="it-IT" smtClean="0"/>
              <a:t>29/08/19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53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4D85-B8C6-D34F-92A0-F69CC4EF4A22}" type="datetime1">
              <a:rPr lang="it-IT" smtClean="0"/>
              <a:t>29/08/19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84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7D945-9383-504F-A353-5CA89ABF372E}" type="datetime1">
              <a:rPr lang="it-IT" smtClean="0"/>
              <a:t>29/08/19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24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D71-F437-9B4A-94BA-BE1E27892EE8}" type="datetime1">
              <a:rPr lang="it-IT" smtClean="0"/>
              <a:t>29/08/19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9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9A90-1738-6442-8250-FBB8E7E86849}" type="datetime1">
              <a:rPr lang="it-IT" smtClean="0"/>
              <a:t>29/08/19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02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6FB9A-F790-2F41-8889-E7B76FEDE055}" type="datetime1">
              <a:rPr lang="it-IT" smtClean="0"/>
              <a:t>29/08/19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D189D-C391-D141-9F0E-76F7F6BE15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91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spresso.repubblica.it/inchieste/2017/03/07/news/analfabeti-funzionali-il-dramma-italiano-chi-sono-e-perche-il-nostro-paese-e-tra-i-peggiori-1.296854" TargetMode="External"/><Relationship Id="rId4" Type="http://schemas.openxmlformats.org/officeDocument/2006/relationships/hyperlink" Target="https://www.disal.it/Objects/Pagina.asp?ID=22403" TargetMode="Externa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787/9789264298644-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http://www.sirq.it/" TargetMode="External"/><Relationship Id="rId5" Type="http://schemas.openxmlformats.org/officeDocument/2006/relationships/hyperlink" Target="http://www.lisaca.it/" TargetMode="External"/><Relationship Id="rId6" Type="http://schemas.openxmlformats.org/officeDocument/2006/relationships/hyperlink" Target="http://www.aumire.it/" TargetMode="External"/><Relationship Id="rId7" Type="http://schemas.openxmlformats.org/officeDocument/2006/relationships/hyperlink" Target="https://sepulvi-progettofaro.blogspot.com/?m=1" TargetMode="External"/><Relationship Id="rId8" Type="http://schemas.openxmlformats.org/officeDocument/2006/relationships/hyperlink" Target="http://www.aicqna.it/" TargetMode="External"/><Relationship Id="rId9" Type="http://schemas.openxmlformats.org/officeDocument/2006/relationships/hyperlink" Target="https://www.comune.bologna.it/iperbole/coscost/valutazione/RS_AP_scuola_socialmente_responsabile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attistiscuolabella.blogspot.com/" TargetMode="External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hyperlink" Target="https://battistiscuolabella.blogspot.com/" TargetMode="External"/><Relationship Id="rId12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tiff"/><Relationship Id="rId9" Type="http://schemas.openxmlformats.org/officeDocument/2006/relationships/image" Target="../media/image11.png"/><Relationship Id="rId10" Type="http://schemas.openxmlformats.org/officeDocument/2006/relationships/hyperlink" Target="http://www.battistix.i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paola.iaquinta@gmail.com" TargetMode="External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2370" y="217715"/>
            <a:ext cx="10341429" cy="258558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QUALITA’ E RENDICONTAZIONE SOCIALE NEI CONTESTI A RISCHIO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000" dirty="0" smtClean="0"/>
              <a:t>IX FORUM SUL LAGO</a:t>
            </a:r>
            <a:br>
              <a:rPr lang="it-IT" sz="2000" dirty="0" smtClean="0"/>
            </a:br>
            <a:r>
              <a:rPr lang="it-IT" sz="2000" dirty="0" smtClean="0"/>
              <a:t>COLLEGIO ROSMINI </a:t>
            </a:r>
            <a:r>
              <a:rPr lang="mr-IN" sz="2000" dirty="0" smtClean="0"/>
              <a:t>–</a:t>
            </a:r>
            <a:r>
              <a:rPr lang="it-IT" sz="2000" dirty="0" smtClean="0"/>
              <a:t> STRESA</a:t>
            </a:r>
            <a:br>
              <a:rPr lang="it-IT" sz="2000" dirty="0" smtClean="0"/>
            </a:br>
            <a:r>
              <a:rPr lang="it-IT" sz="2000" dirty="0" smtClean="0"/>
              <a:t>31 AGOSTO 2019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95615" y="2982685"/>
            <a:ext cx="10591800" cy="3194277"/>
          </a:xfrm>
        </p:spPr>
        <p:txBody>
          <a:bodyPr/>
          <a:lstStyle/>
          <a:p>
            <a:r>
              <a:rPr lang="it-IT" b="1" i="1" dirty="0"/>
              <a:t>La scuola ed il sistema formativo integrato </a:t>
            </a:r>
            <a:endParaRPr lang="it-IT" b="1" dirty="0"/>
          </a:p>
          <a:p>
            <a:r>
              <a:rPr lang="it-IT" b="1" i="1" dirty="0"/>
              <a:t>Le riforme italiane</a:t>
            </a:r>
            <a:endParaRPr lang="it-IT" b="1" dirty="0"/>
          </a:p>
          <a:p>
            <a:r>
              <a:rPr lang="it-IT" b="1" i="1" dirty="0"/>
              <a:t>Rendicontare la spesa pubblica</a:t>
            </a:r>
            <a:endParaRPr lang="it-IT" b="1" dirty="0"/>
          </a:p>
          <a:p>
            <a:r>
              <a:rPr lang="it-IT" b="1" i="1" dirty="0" smtClean="0"/>
              <a:t>Il caso particolare dei territori “a rischio”</a:t>
            </a:r>
            <a:endParaRPr lang="it-IT" b="1" dirty="0" smtClean="0"/>
          </a:p>
          <a:p>
            <a:r>
              <a:rPr lang="it-IT" b="1" i="1" dirty="0" smtClean="0"/>
              <a:t>Prospettive di sviluppo</a:t>
            </a:r>
            <a:endParaRPr lang="it-IT" b="1" dirty="0"/>
          </a:p>
          <a:p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MARIA PAOLA IAQUINTA                  
DIRIGENTE SCOLASTICO  I.C. “CESARE BATTISTI” – CATANIA                   COORDINATRICE OSSERVATORIO TERRITORIALE MIUR DI.SCO. I MUNICIPALITA’ CATANIA
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15" y="1382485"/>
            <a:ext cx="1863650" cy="14208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083" y="1438589"/>
            <a:ext cx="1388311" cy="9146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552" y="1402287"/>
            <a:ext cx="923256" cy="950954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33615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5" name="Immagin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233" y="2644267"/>
            <a:ext cx="1917699" cy="6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0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000" dirty="0"/>
              <a:t>MARIA PAOLA IAQUINTA                  
DIRIGENTE SCOLASTICO  I.C. “CESARE BATTISTI” – CATANIA                   COORDINATRICE OSSERVATORIO TERRITORIALE MIUR DI.SCO. I MUNICIPALITA’ CATANIA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1" y="674914"/>
            <a:ext cx="1770541" cy="134982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047999" y="119743"/>
            <a:ext cx="804454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3200" b="1" i="1" dirty="0" smtClean="0"/>
          </a:p>
          <a:p>
            <a:r>
              <a:rPr lang="it-IT" sz="3200" b="1" i="1" dirty="0" smtClean="0"/>
              <a:t>La </a:t>
            </a:r>
            <a:r>
              <a:rPr lang="it-IT" sz="3200" b="1" i="1" dirty="0"/>
              <a:t>scuola ed il </a:t>
            </a:r>
            <a:r>
              <a:rPr lang="it-IT" sz="3200" b="1" i="1" dirty="0" smtClean="0"/>
              <a:t>sistema formativo </a:t>
            </a:r>
            <a:r>
              <a:rPr lang="it-IT" sz="3200" b="1" i="1" dirty="0"/>
              <a:t>integrato </a:t>
            </a:r>
            <a:r>
              <a:rPr lang="it-IT" sz="3600" b="1" dirty="0"/>
              <a:t/>
            </a:r>
            <a:br>
              <a:rPr lang="it-IT" sz="3600" b="1" dirty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ISTITUZIONE SCOLASTICA</a:t>
            </a:r>
            <a:br>
              <a:rPr lang="it-IT" b="1" dirty="0"/>
            </a:br>
            <a:r>
              <a:rPr lang="it-IT" dirty="0"/>
              <a:t>comunità che vive ed opera all’interno di un più vasto contesto socioculturale 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SISTEMA FORMATIVO INTEGRATO 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costituito da un insieme di realtà - la scuola, la famiglia, gli enti locali, l’associazionismo, le realtà economiche - che offrono servizi educativi e di istruzione per il progetto di vita della persona</a:t>
            </a:r>
            <a:br>
              <a:rPr lang="it-IT" dirty="0"/>
            </a:br>
            <a:r>
              <a:rPr lang="it-IT" dirty="0"/>
              <a:t>(rapporto finale del </a:t>
            </a:r>
            <a:r>
              <a:rPr lang="it-IT" b="1" dirty="0"/>
              <a:t>Gruppo Ristretto di Lavoro costituito con D.M. 18 luglio 2001, n. 672) 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PORTATORI DI INTERESSE 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in dialogo aperto con </a:t>
            </a:r>
            <a:r>
              <a:rPr lang="it-IT" dirty="0" smtClean="0"/>
              <a:t>l’Istituzione scolastica  </a:t>
            </a:r>
            <a:r>
              <a:rPr lang="it-IT" dirty="0"/>
              <a:t>fin dall’inizio della progettazione delle attività scolastiche, attraverso contatti diretti, incontri, analisi, questionari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54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6686" y="337457"/>
            <a:ext cx="10657114" cy="58395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200" b="1" i="1" dirty="0" smtClean="0"/>
              <a:t>                                       Le </a:t>
            </a:r>
            <a:r>
              <a:rPr lang="it-IT" sz="3200" b="1" i="1" dirty="0"/>
              <a:t>riforme italiane</a:t>
            </a:r>
            <a:endParaRPr lang="it-IT" sz="3200" dirty="0"/>
          </a:p>
          <a:p>
            <a:pPr marL="0" indent="0" fontAlgn="base">
              <a:buNone/>
            </a:pPr>
            <a:endParaRPr lang="it-IT" dirty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OECD (2018), </a:t>
            </a:r>
            <a:r>
              <a:rPr lang="en-US" b="1" i="1" dirty="0" smtClean="0"/>
              <a:t>OECD Skills Strategy Diagnostic Report: Italy 2017</a:t>
            </a:r>
            <a:r>
              <a:rPr lang="en-US" b="1" dirty="0" smtClean="0"/>
              <a:t>, OECD Skills Studies, OECD Publishing,</a:t>
            </a:r>
            <a:r>
              <a:rPr lang="en-US" dirty="0" smtClean="0"/>
              <a:t> Paris, </a:t>
            </a:r>
            <a:r>
              <a:rPr lang="en-US" dirty="0" smtClean="0">
                <a:hlinkClick r:id="rId2"/>
              </a:rPr>
              <a:t>https://doi.org/10.1787/9789264298644-en</a:t>
            </a:r>
            <a:r>
              <a:rPr lang="it-IT" dirty="0" smtClean="0"/>
              <a:t>  </a:t>
            </a:r>
            <a:endParaRPr lang="it-IT" b="1" dirty="0"/>
          </a:p>
          <a:p>
            <a:pPr fontAlgn="base"/>
            <a:r>
              <a:rPr lang="it-IT" b="1" dirty="0" smtClean="0"/>
              <a:t>“</a:t>
            </a:r>
            <a:r>
              <a:rPr lang="it-IT" b="1" dirty="0" err="1"/>
              <a:t>low</a:t>
            </a:r>
            <a:r>
              <a:rPr lang="it-IT" b="1" dirty="0"/>
              <a:t> </a:t>
            </a:r>
            <a:r>
              <a:rPr lang="it-IT" b="1" dirty="0" err="1"/>
              <a:t>skilled</a:t>
            </a:r>
            <a:r>
              <a:rPr lang="it-IT" b="1" dirty="0"/>
              <a:t>”</a:t>
            </a:r>
            <a:r>
              <a:rPr lang="it-IT" b="1" dirty="0" smtClean="0">
                <a:effectLst/>
              </a:rPr>
              <a:t> </a:t>
            </a:r>
            <a:r>
              <a:rPr lang="en-US" dirty="0">
                <a:hlinkClick r:id="rId3"/>
              </a:rPr>
              <a:t>http://espresso.repubblica.it/inchieste/2017/03/07/news/analfabeti-funzionali-il-dramma-italiano-chi-sono-e-perche-il-nostro-paese-e-tra-i-peggiori-1.296854</a:t>
            </a:r>
            <a:r>
              <a:rPr lang="en-US" dirty="0"/>
              <a:t> </a:t>
            </a:r>
            <a:endParaRPr lang="it-IT" dirty="0"/>
          </a:p>
          <a:p>
            <a:pPr fontAlgn="base"/>
            <a:r>
              <a:rPr lang="it-IT" b="1" dirty="0" smtClean="0"/>
              <a:t>Condizione e ruolo del dirigente scolastico - </a:t>
            </a:r>
            <a:r>
              <a:rPr lang="it-IT" dirty="0" smtClean="0"/>
              <a:t>Andreas </a:t>
            </a:r>
            <a:r>
              <a:rPr lang="it-IT" dirty="0" err="1" smtClean="0"/>
              <a:t>Schleicher</a:t>
            </a:r>
            <a:r>
              <a:rPr lang="it-IT" dirty="0" smtClean="0"/>
              <a:t> </a:t>
            </a:r>
            <a:r>
              <a:rPr lang="it-IT" u="sng" baseline="30000" dirty="0">
                <a:hlinkClick r:id="rId4"/>
              </a:rPr>
              <a:t>https://www.disal.it/Objects/Pagina.asp?ID=22403</a:t>
            </a:r>
            <a:r>
              <a:rPr lang="it-IT" baseline="30000" dirty="0"/>
              <a:t> </a:t>
            </a:r>
            <a:r>
              <a:rPr lang="it-IT" dirty="0" smtClean="0"/>
              <a:t> </a:t>
            </a:r>
            <a:endParaRPr lang="it-IT" dirty="0"/>
          </a:p>
          <a:p>
            <a:pPr marL="0" indent="0" fontAlgn="base">
              <a:buNone/>
            </a:pPr>
            <a:r>
              <a:rPr lang="it-IT" dirty="0"/>
              <a:t> 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MARIA PAOLA IAQUINTA                  
DIRIGENTE SCOLASTICO  I.C. “CESARE BATTISTI” – CATANIA                   COORDINATRICE OSSERVATORIO TERRITORIALE MIUR DI.SCO. I MUNICIPALITA’ CATANIA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337457"/>
            <a:ext cx="1242787" cy="9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000" dirty="0" smtClean="0"/>
              <a:t>MARIA PAOLA IAQUINTA                  
DIRIGENTE SCOLASTICO  I.C. “CESARE BATTISTI” – CATANIA                   COORDINATRICE OSSERVATORIO TERRITORIALE MIUR DI.SCO. I MUNICIPALITA’ CATANIA</a:t>
            </a:r>
            <a:r>
              <a:rPr lang="it-IT" dirty="0" smtClean="0"/>
              <a:t>
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337457"/>
            <a:ext cx="1242787" cy="94747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185964" y="337457"/>
            <a:ext cx="5444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1" dirty="0"/>
              <a:t>Rendicontare la spesa pubblica</a:t>
            </a:r>
            <a:endParaRPr lang="it-IT" sz="3200" b="1" dirty="0"/>
          </a:p>
        </p:txBody>
      </p:sp>
      <p:sp>
        <p:nvSpPr>
          <p:cNvPr id="7" name="Rettangolo 6"/>
          <p:cNvSpPr/>
          <p:nvPr/>
        </p:nvSpPr>
        <p:spPr>
          <a:xfrm>
            <a:off x="794657" y="1371600"/>
            <a:ext cx="834934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RENDICONTAZIONE SOCIALE</a:t>
            </a:r>
            <a:endParaRPr lang="it-IT" dirty="0" smtClean="0">
              <a:latin typeface="Calibri" charset="0"/>
              <a:ea typeface="Calibri" charset="0"/>
              <a:cs typeface="Arial" charset="0"/>
            </a:endParaRPr>
          </a:p>
          <a:p>
            <a:pPr>
              <a:spcAft>
                <a:spcPts val="0"/>
              </a:spcAft>
            </a:pPr>
            <a:r>
              <a:rPr lang="it-IT" u="sng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  <a:hlinkClick r:id="rId3" invalidUrl="http://www.istruzione.it/valutazione/allegati/DPR_ 28_03_13.pdf"/>
              </a:rPr>
              <a:t>http://www.istruzione.it/valutazione/allegati/DPR_%2028_03_13.pdf</a:t>
            </a:r>
            <a:r>
              <a:rPr lang="it-IT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endParaRPr lang="it-IT" sz="3600" dirty="0"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spcAft>
                <a:spcPts val="0"/>
              </a:spcAft>
            </a:pPr>
            <a:endParaRPr lang="it-IT" dirty="0">
              <a:latin typeface="Calibri" charset="0"/>
              <a:ea typeface="Calibri" charset="0"/>
              <a:cs typeface="Arial" charset="0"/>
            </a:endParaRPr>
          </a:p>
          <a:p>
            <a:pPr indent="449580" algn="just">
              <a:spcAft>
                <a:spcPts val="0"/>
              </a:spcAft>
            </a:pPr>
            <a:r>
              <a:rPr lang="it-IT" dirty="0" smtClean="0">
                <a:latin typeface="Calibri" charset="0"/>
                <a:ea typeface="Calibri" charset="0"/>
                <a:cs typeface="Arial" charset="0"/>
              </a:rPr>
              <a:t>Esperienza delle reti </a:t>
            </a:r>
            <a:r>
              <a:rPr lang="it-IT" dirty="0">
                <a:latin typeface="Calibri" charset="0"/>
                <a:ea typeface="Calibri" charset="0"/>
                <a:cs typeface="Arial" charset="0"/>
              </a:rPr>
              <a:t>di scuole italiane</a:t>
            </a:r>
            <a:r>
              <a:rPr lang="it-IT" b="1" dirty="0">
                <a:latin typeface="Calibri" charset="0"/>
                <a:ea typeface="Calibri" charset="0"/>
                <a:cs typeface="Arial" charset="0"/>
              </a:rPr>
              <a:t> (SIRQ e </a:t>
            </a:r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LISACA, AUMIRE</a:t>
            </a:r>
            <a:r>
              <a:rPr lang="it-IT" b="1" dirty="0">
                <a:latin typeface="Calibri" charset="0"/>
                <a:ea typeface="Calibri" charset="0"/>
                <a:cs typeface="Arial" charset="0"/>
              </a:rPr>
              <a:t>, FARO, AICQ) </a:t>
            </a:r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-</a:t>
            </a:r>
            <a:r>
              <a:rPr lang="it-IT" dirty="0" smtClean="0">
                <a:latin typeface="Calibri" charset="0"/>
                <a:ea typeface="Calibri" charset="0"/>
                <a:cs typeface="Arial" charset="0"/>
              </a:rPr>
              <a:t>strumento </a:t>
            </a:r>
            <a:r>
              <a:rPr lang="it-IT" dirty="0">
                <a:latin typeface="Calibri" charset="0"/>
                <a:ea typeface="Calibri" charset="0"/>
                <a:cs typeface="Arial" charset="0"/>
              </a:rPr>
              <a:t>di sviluppo culturale “</a:t>
            </a:r>
            <a:r>
              <a:rPr lang="it-IT" i="1" dirty="0">
                <a:latin typeface="Calibri" charset="0"/>
                <a:ea typeface="Calibri" charset="0"/>
                <a:cs typeface="Arial" charset="0"/>
              </a:rPr>
              <a:t>bottom up</a:t>
            </a:r>
            <a:r>
              <a:rPr lang="it-IT" dirty="0">
                <a:latin typeface="Calibri" charset="0"/>
                <a:ea typeface="Calibri" charset="0"/>
                <a:cs typeface="Arial" charset="0"/>
              </a:rPr>
              <a:t>”, dal </a:t>
            </a:r>
            <a:r>
              <a:rPr lang="it-IT" dirty="0" smtClean="0">
                <a:latin typeface="Calibri" charset="0"/>
                <a:ea typeface="Calibri" charset="0"/>
                <a:cs typeface="Arial" charset="0"/>
              </a:rPr>
              <a:t>basso</a:t>
            </a:r>
            <a:endParaRPr lang="it-IT" sz="2000" dirty="0"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it-IT" sz="1100" u="sng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  <a:hlinkClick r:id="rId4"/>
              </a:rPr>
              <a:t>http</a:t>
            </a:r>
            <a:r>
              <a:rPr lang="it-IT" sz="1100" u="sng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  <a:hlinkClick r:id="rId4"/>
              </a:rPr>
              <a:t>://www.sirq.it</a:t>
            </a:r>
            <a:r>
              <a:rPr lang="it-IT" sz="11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endParaRPr lang="it-IT" sz="1100" dirty="0" smtClean="0">
              <a:solidFill>
                <a:srgbClr val="00000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it-IT" sz="1100" dirty="0">
                <a:latin typeface="Calibri" charset="0"/>
                <a:ea typeface="Calibri" charset="0"/>
                <a:cs typeface="Times New Roman" charset="0"/>
                <a:hlinkClick r:id="rId5"/>
              </a:rPr>
              <a:t>http://</a:t>
            </a:r>
            <a:r>
              <a:rPr lang="it-IT" sz="1100" dirty="0" smtClean="0">
                <a:latin typeface="Calibri" charset="0"/>
                <a:ea typeface="Calibri" charset="0"/>
                <a:cs typeface="Times New Roman" charset="0"/>
                <a:hlinkClick r:id="rId5"/>
              </a:rPr>
              <a:t>www.lisaca.it</a:t>
            </a:r>
            <a:r>
              <a:rPr lang="it-IT" sz="1100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endParaRPr lang="it-IT" sz="1100" dirty="0"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it-IT" sz="1100" dirty="0">
                <a:latin typeface="Calibri" charset="0"/>
                <a:ea typeface="Calibri" charset="0"/>
                <a:cs typeface="Times New Roman" charset="0"/>
                <a:hlinkClick r:id="rId5"/>
              </a:rPr>
              <a:t>http:// </a:t>
            </a:r>
            <a:r>
              <a:rPr lang="it-IT" sz="1100" u="sng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  <a:hlinkClick r:id="rId6"/>
              </a:rPr>
              <a:t>www.aumire.it</a:t>
            </a:r>
            <a:r>
              <a:rPr lang="it-IT" sz="11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endParaRPr lang="it-IT" sz="2000" dirty="0"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it-IT" sz="1100" u="sng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  <a:hlinkClick r:id="rId7"/>
              </a:rPr>
              <a:t>https://sepulvi-progettofaro.blogspot.com/?m=1</a:t>
            </a:r>
            <a:r>
              <a:rPr lang="it-IT" sz="11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endParaRPr lang="it-IT" sz="2000" dirty="0"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it-IT" sz="1100" u="sng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  <a:hlinkClick r:id="rId8"/>
              </a:rPr>
              <a:t>www.aicqna.it</a:t>
            </a:r>
            <a:r>
              <a:rPr lang="it-IT" sz="11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endParaRPr lang="it-IT" sz="1100" dirty="0" smtClean="0">
              <a:solidFill>
                <a:srgbClr val="00000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endParaRPr lang="it-IT" sz="1100" dirty="0">
              <a:solidFill>
                <a:srgbClr val="000000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it-IT" sz="2000" b="1" dirty="0" smtClean="0"/>
              <a:t>      </a:t>
            </a:r>
            <a:r>
              <a:rPr lang="it-IT" b="1" dirty="0" smtClean="0"/>
              <a:t>EMERGENZA EDUCATIVA E CULTURALE</a:t>
            </a:r>
            <a:endParaRPr lang="it-IT" b="1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r>
              <a:rPr lang="it-IT" sz="1400" b="1" dirty="0" smtClean="0"/>
              <a:t>       </a:t>
            </a:r>
            <a:r>
              <a:rPr lang="it-IT" b="1" dirty="0" smtClean="0"/>
              <a:t>PERCORSO MIGLIORATIVO DI DEMOCRAZIA integrato</a:t>
            </a:r>
            <a:r>
              <a:rPr lang="it-IT" sz="1400" b="1" dirty="0"/>
              <a:t>:</a:t>
            </a:r>
            <a:r>
              <a:rPr lang="it-IT" sz="1400" dirty="0"/>
              <a:t> </a:t>
            </a:r>
            <a:r>
              <a:rPr lang="it-IT" sz="1400" dirty="0" smtClean="0"/>
              <a:t>“</a:t>
            </a:r>
            <a:r>
              <a:rPr lang="mr-IN" sz="1400" dirty="0" smtClean="0"/>
              <a:t>…</a:t>
            </a:r>
            <a:r>
              <a:rPr lang="it-IT" sz="1400" i="1" dirty="0" smtClean="0"/>
              <a:t>La </a:t>
            </a:r>
            <a:r>
              <a:rPr lang="it-IT" sz="1400" i="1" dirty="0"/>
              <a:t>scuola che attraverso il processo di Bilancio sociale impara ad aprirsi alla </a:t>
            </a:r>
            <a:r>
              <a:rPr lang="it-IT" sz="1400" i="1" dirty="0" err="1"/>
              <a:t>societa</a:t>
            </a:r>
            <a:r>
              <a:rPr lang="it-IT" sz="1400" i="1" dirty="0"/>
              <a:t>̀, si mette nelle condizioni di spiegare, giustificare, sciogliere le molte incomprensioni ed i giudizi spesso infondati ai quali sono indotti gli interlocutori sociali meno informati e poco attenti alle vicende della scuola. D’altra parte, la scuola che si apre alla </a:t>
            </a:r>
            <a:r>
              <a:rPr lang="it-IT" sz="1400" i="1" dirty="0" err="1"/>
              <a:t>societa</a:t>
            </a:r>
            <a:r>
              <a:rPr lang="it-IT" sz="1400" i="1" dirty="0"/>
              <a:t>̀ munita di un sistema manageriale di cooperazione quale è il Bilancio sociale, si mette nelle condizioni di fare leva sulla ricchezza delle risorse e delle competenze presenti nel territorio, dalle famiglie alle imprese, agli altri organismi istituzionali, imparando nuove vie per </a:t>
            </a:r>
            <a:r>
              <a:rPr lang="it-IT" sz="1400" b="1" i="1" dirty="0"/>
              <a:t>creare valore pubblico</a:t>
            </a:r>
            <a:r>
              <a:rPr lang="it-IT" sz="1400" i="1" dirty="0"/>
              <a:t>.” </a:t>
            </a:r>
            <a:r>
              <a:rPr lang="it-IT" sz="1400" dirty="0"/>
              <a:t> </a:t>
            </a:r>
            <a:r>
              <a:rPr lang="it-IT" sz="1100" dirty="0" smtClean="0"/>
              <a:t>A</a:t>
            </a:r>
            <a:r>
              <a:rPr lang="it-IT" sz="1100" dirty="0"/>
              <a:t>. Paletta “La scuola socialmente responsabile. Ripensare i meccanismi di </a:t>
            </a:r>
            <a:r>
              <a:rPr lang="it-IT" sz="1100" dirty="0" err="1"/>
              <a:t>accountability</a:t>
            </a:r>
            <a:r>
              <a:rPr lang="it-IT" sz="1100" dirty="0"/>
              <a:t> nella prospettiva del Bilancio Sociale”  </a:t>
            </a:r>
            <a:r>
              <a:rPr lang="it-IT" sz="1100" u="sng" dirty="0">
                <a:hlinkClick r:id="rId9"/>
              </a:rPr>
              <a:t>https://www.comune.bologna.it/iperbole/coscost/valutazione/RS_AP_scuola_socialmente_responsabile.pdf</a:t>
            </a:r>
            <a:r>
              <a:rPr lang="it-IT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93" y="679268"/>
            <a:ext cx="3764064" cy="532964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123477" y="1127909"/>
            <a:ext cx="4046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battistiscuolabella.blogspot.com</a:t>
            </a: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386168" y="339540"/>
            <a:ext cx="623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/>
              <a:t>Il caso particolare dei territori “a rischio”</a:t>
            </a:r>
            <a:endParaRPr lang="it-IT" sz="28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771" y="2043304"/>
            <a:ext cx="2837463" cy="197203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240" y="2043304"/>
            <a:ext cx="3412131" cy="345532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27" y="273132"/>
            <a:ext cx="1049771" cy="8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Segnaposto contenuto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6018" y="0"/>
            <a:ext cx="2953189" cy="4273096"/>
          </a:xfrm>
        </p:spPr>
      </p:pic>
      <p:pic>
        <p:nvPicPr>
          <p:cNvPr id="21506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84" y="265472"/>
            <a:ext cx="313658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4626" y="1333918"/>
            <a:ext cx="2490288" cy="4435512"/>
          </a:xfrm>
          <a:prstGeom prst="rect">
            <a:avLst/>
          </a:prstGeom>
        </p:spPr>
      </p:pic>
      <p:pic>
        <p:nvPicPr>
          <p:cNvPr id="5" name="IMG_51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612" y="929892"/>
            <a:ext cx="4076702" cy="228600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251445" y="3962791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/>
              <a:t>SEGUITECI SU</a:t>
            </a:r>
            <a:r>
              <a:rPr lang="mr-IN" altLang="it-IT" dirty="0">
                <a:ea typeface="Mangal" charset="0"/>
              </a:rPr>
              <a:t>…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0" y="439076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altLang="it-IT" dirty="0"/>
              <a:t>OSSERVATORIO D’AREA PER LA PREVENZIONE DELLA DISPERSIONE SCOLASTICA   I CIRCOSCRIZIONE CATANIA                                                                         C/O ISTITUTO COMPRENSIVO “CESARE BATTISTI” – CATANIA</a:t>
            </a:r>
          </a:p>
          <a:p>
            <a:r>
              <a:rPr lang="it-IT" altLang="it-IT" dirty="0"/>
              <a:t>web </a:t>
            </a:r>
            <a:r>
              <a:rPr lang="it-IT" altLang="it-IT" u="sng" dirty="0">
                <a:hlinkClick r:id="rId10"/>
              </a:rPr>
              <a:t>www.battistix.it</a:t>
            </a:r>
            <a:endParaRPr lang="it-IT" altLang="it-IT" dirty="0"/>
          </a:p>
          <a:p>
            <a:r>
              <a:rPr lang="it-IT" altLang="it-IT" dirty="0"/>
              <a:t>sui social: FB, </a:t>
            </a:r>
            <a:r>
              <a:rPr lang="it-IT" altLang="it-IT" dirty="0" err="1"/>
              <a:t>twitter</a:t>
            </a:r>
            <a:r>
              <a:rPr lang="it-IT" altLang="it-IT" dirty="0"/>
              <a:t>, </a:t>
            </a:r>
            <a:r>
              <a:rPr lang="it-IT" altLang="it-IT" dirty="0" err="1"/>
              <a:t>youtube</a:t>
            </a:r>
            <a:r>
              <a:rPr lang="it-IT" altLang="it-IT" dirty="0"/>
              <a:t> </a:t>
            </a:r>
            <a:r>
              <a:rPr lang="it-IT" altLang="it-IT" b="1" dirty="0" err="1"/>
              <a:t>scuolabattisti</a:t>
            </a:r>
            <a:endParaRPr lang="it-IT" altLang="it-IT" dirty="0"/>
          </a:p>
          <a:p>
            <a:r>
              <a:rPr lang="it-IT" altLang="it-IT" dirty="0"/>
              <a:t>blog </a:t>
            </a:r>
            <a:r>
              <a:rPr lang="it-IT" altLang="it-IT" dirty="0">
                <a:hlinkClick r:id="rId11"/>
              </a:rPr>
              <a:t>https://battistiscuolabella.blogspot.com</a:t>
            </a:r>
            <a:r>
              <a:rPr lang="it-IT" altLang="it-IT" dirty="0"/>
              <a:t> </a:t>
            </a:r>
          </a:p>
        </p:txBody>
      </p:sp>
      <p:pic>
        <p:nvPicPr>
          <p:cNvPr id="6" name="VIDEO-2019-05-23-20-06-4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4677938"/>
            <a:ext cx="3504945" cy="19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440178" y="718848"/>
            <a:ext cx="4040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1" dirty="0"/>
              <a:t>Prospettive di sviluppo</a:t>
            </a:r>
            <a:endParaRPr lang="it-IT" sz="32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43" y="356145"/>
            <a:ext cx="1885043" cy="143712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155371" y="1937658"/>
            <a:ext cx="7750629" cy="467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Valutare </a:t>
            </a:r>
            <a:r>
              <a:rPr lang="it-IT" b="1" dirty="0">
                <a:latin typeface="Calibri" charset="0"/>
                <a:ea typeface="Calibri" charset="0"/>
                <a:cs typeface="Arial" charset="0"/>
              </a:rPr>
              <a:t>positivamente e sostenere lo sforzo delle autonomie </a:t>
            </a:r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scolastiche</a:t>
            </a:r>
          </a:p>
          <a:p>
            <a:r>
              <a:rPr lang="it-IT" b="1" dirty="0"/>
              <a:t>Concertare e realizzare azioni di sistema a </a:t>
            </a:r>
            <a:r>
              <a:rPr lang="it-IT" b="1" dirty="0" smtClean="0"/>
              <a:t>supporto di scuole e territori</a:t>
            </a:r>
          </a:p>
          <a:p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Valorizzazione delle autonomie</a:t>
            </a:r>
          </a:p>
          <a:p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Valutazione esterna delle scuole</a:t>
            </a:r>
          </a:p>
          <a:p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Valorizzare buone pratiche e formazione sul campo</a:t>
            </a:r>
          </a:p>
          <a:p>
            <a:r>
              <a:rPr lang="it-IT" b="1" dirty="0"/>
              <a:t>L</a:t>
            </a:r>
            <a:r>
              <a:rPr lang="it-IT" b="1" dirty="0" smtClean="0"/>
              <a:t>’autonomia </a:t>
            </a:r>
            <a:r>
              <a:rPr lang="it-IT" b="1" dirty="0"/>
              <a:t>resta la grande incompiuta del sistema scolastico </a:t>
            </a:r>
            <a:r>
              <a:rPr lang="it-IT" b="1" dirty="0" smtClean="0"/>
              <a:t>italiano ?</a:t>
            </a:r>
          </a:p>
          <a:p>
            <a:endParaRPr lang="it-IT" b="1" dirty="0">
              <a:latin typeface="Calibri" charset="0"/>
              <a:ea typeface="Calibri" charset="0"/>
              <a:cs typeface="Arial" charset="0"/>
            </a:endParaRPr>
          </a:p>
          <a:p>
            <a:r>
              <a:rPr lang="it-IT" sz="1600" b="1" dirty="0" smtClean="0">
                <a:latin typeface="Calibri" charset="0"/>
                <a:ea typeface="Calibri" charset="0"/>
                <a:cs typeface="Arial" charset="0"/>
              </a:rPr>
              <a:t>Per approfondire</a:t>
            </a:r>
          </a:p>
          <a:p>
            <a:r>
              <a:rPr lang="it-IT" sz="1600" b="1" i="1" dirty="0"/>
              <a:t>“Dirigere scuole come imprese sociali. A servizio delle comunità”  -  </a:t>
            </a:r>
            <a:r>
              <a:rPr lang="it-IT" sz="1200" b="1" i="1" dirty="0"/>
              <a:t>Anno 5° -  n. 1 / 2019</a:t>
            </a:r>
            <a:endParaRPr lang="it-IT" sz="1200" b="1" dirty="0" smtClean="0">
              <a:latin typeface="Calibri" charset="0"/>
              <a:ea typeface="Calibri" charset="0"/>
              <a:cs typeface="Arial" charset="0"/>
            </a:endParaRPr>
          </a:p>
          <a:p>
            <a:endParaRPr lang="it-IT" b="1" dirty="0">
              <a:latin typeface="Calibri" charset="0"/>
              <a:ea typeface="Calibri" charset="0"/>
              <a:cs typeface="Arial" charset="0"/>
            </a:endParaRPr>
          </a:p>
          <a:p>
            <a:endParaRPr lang="it-IT" sz="1600" b="1" dirty="0" smtClean="0">
              <a:latin typeface="Calibri" charset="0"/>
              <a:ea typeface="Calibri" charset="0"/>
              <a:cs typeface="Arial" charset="0"/>
              <a:hlinkClick r:id="rId3"/>
            </a:endParaRPr>
          </a:p>
          <a:p>
            <a:endParaRPr lang="it-IT" sz="1600" b="1" dirty="0">
              <a:latin typeface="Calibri" charset="0"/>
              <a:ea typeface="Calibri" charset="0"/>
              <a:cs typeface="Arial" charset="0"/>
              <a:hlinkClick r:id="rId3"/>
            </a:endParaRPr>
          </a:p>
          <a:p>
            <a:endParaRPr lang="it-IT" sz="1600" b="1" dirty="0" smtClean="0">
              <a:latin typeface="Calibri" charset="0"/>
              <a:ea typeface="Calibri" charset="0"/>
              <a:cs typeface="Arial" charset="0"/>
              <a:hlinkClick r:id="rId3"/>
            </a:endParaRPr>
          </a:p>
          <a:p>
            <a:endParaRPr lang="it-IT" sz="1600" b="1" dirty="0">
              <a:latin typeface="Calibri" charset="0"/>
              <a:ea typeface="Calibri" charset="0"/>
              <a:cs typeface="Arial" charset="0"/>
              <a:hlinkClick r:id="rId3"/>
            </a:endParaRPr>
          </a:p>
          <a:p>
            <a:endParaRPr lang="it-IT" sz="1600" b="1" dirty="0" smtClean="0">
              <a:latin typeface="Calibri" charset="0"/>
              <a:ea typeface="Calibri" charset="0"/>
              <a:cs typeface="Arial" charset="0"/>
              <a:hlinkClick r:id="rId3"/>
            </a:endParaRPr>
          </a:p>
          <a:p>
            <a:r>
              <a:rPr lang="it-IT" sz="1400" b="1" dirty="0" smtClean="0">
                <a:latin typeface="Calibri" charset="0"/>
                <a:ea typeface="Calibri" charset="0"/>
                <a:cs typeface="Arial" charset="0"/>
                <a:hlinkClick r:id="rId3"/>
              </a:rPr>
              <a:t>mariapaola.iaquinta@gmail.com</a:t>
            </a:r>
            <a:r>
              <a:rPr lang="it-IT" sz="1400" b="1" dirty="0" smtClean="0">
                <a:latin typeface="Calibri" charset="0"/>
                <a:ea typeface="Calibri" charset="0"/>
                <a:cs typeface="Arial" charset="0"/>
              </a:rPr>
              <a:t> </a:t>
            </a:r>
            <a:r>
              <a:rPr lang="it-IT" b="1" dirty="0" smtClean="0">
                <a:latin typeface="Calibri" charset="0"/>
                <a:ea typeface="Calibri" charset="0"/>
                <a:cs typeface="Arial" charset="0"/>
              </a:rPr>
              <a:t>        </a:t>
            </a:r>
            <a:r>
              <a:rPr lang="it-IT" sz="1400" b="1" dirty="0" smtClean="0">
                <a:latin typeface="Calibri" charset="0"/>
                <a:ea typeface="Calibri" charset="0"/>
                <a:cs typeface="Arial" charset="0"/>
              </a:rPr>
              <a:t>ISTITUTO COMPRENSIVO “CESARE BATTISTI”- CATANIA                                                    </a:t>
            </a:r>
          </a:p>
          <a:p>
            <a:r>
              <a:rPr lang="it-IT" sz="1400" b="1" dirty="0" err="1" smtClean="0">
                <a:latin typeface="Calibri" charset="0"/>
                <a:ea typeface="Calibri" charset="0"/>
                <a:cs typeface="Arial" charset="0"/>
              </a:rPr>
              <a:t>cell</a:t>
            </a:r>
            <a:r>
              <a:rPr lang="it-IT" sz="1400" b="1" dirty="0" smtClean="0">
                <a:latin typeface="Calibri" charset="0"/>
                <a:ea typeface="Calibri" charset="0"/>
                <a:cs typeface="Arial" charset="0"/>
              </a:rPr>
              <a:t> 3938387498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977" y="4473448"/>
            <a:ext cx="997018" cy="13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0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366</Words>
  <Application>Microsoft Macintosh PowerPoint</Application>
  <PresentationFormat>Widescreen</PresentationFormat>
  <Paragraphs>58</Paragraphs>
  <Slides>7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Calibri</vt:lpstr>
      <vt:lpstr>Calibri Light</vt:lpstr>
      <vt:lpstr>Mangal</vt:lpstr>
      <vt:lpstr>Times New Roman</vt:lpstr>
      <vt:lpstr>Arial</vt:lpstr>
      <vt:lpstr>Tema di Office</vt:lpstr>
      <vt:lpstr> QUALITA’ E RENDICONTAZIONE SOCIALE NEI CONTESTI A RISCHIO  IX FORUM SUL LAGO COLLEGIO ROSMINI – STRESA 31 AGOSTO 2019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dall’inizio del decennio scorso (cfr. “Rapporto Bertagna”),   è ormai chiaro che il mondo della scuola rifugge l’idea di considerare l’istituzione scolastica una comunità che vive ed opera separata dal suo contesto socioculturale, per dichiararsi a favore di una scuola che interagisce con tutte le altre istituzioni del sistema formativo integrato,   costituito da un insieme di realtà - la scuola, la famiglia, gli enti locali, l’associazionismo, le realtà economiche - che offrono servizi educativi e di istruzione a favore della persona. Ogni agenzia è chiamata ad esplicitare un proprio campo formativo ed insieme alle altre a sostenere il progetto di vita del minore o dell’adulto cui si rivolge. All’interno del sistema formativo integrato è importante che la scuola identifichi i propri “portatori di interessi” e con essi instauri un dialogo aperto, fin dall’inizio della progettazione delle attività scolastiche, attraverso contatti diretti, incontri, analisi, questionari. Ciò che interessa particolarmente alla scuola è conoscere il punto di vista del territorio sulle prospettive di sviluppo scolastico. Successivamente la scuola fisserà adeguate priorità educative ed anche evidenze empiriche che attestino i risultati raggiunti ai fini della comunicazione ai diversi stakeholder. Questi ultimi, a loro volta, sulla base delle informazioni in loro possesso, rivedranno le loro opinioni, le loro attività di sostegno e di collaborazione nei confronti dell’Istituzione scolastica secondo un circolo virtuoso di miglioramento sociale.  </dc:title>
  <dc:creator>Utente di Microsoft Office</dc:creator>
  <cp:lastModifiedBy>Utente di Microsoft Office</cp:lastModifiedBy>
  <cp:revision>36</cp:revision>
  <dcterms:created xsi:type="dcterms:W3CDTF">2019-08-25T18:04:41Z</dcterms:created>
  <dcterms:modified xsi:type="dcterms:W3CDTF">2019-08-29T18:06:02Z</dcterms:modified>
</cp:coreProperties>
</file>