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Varela Round"/>
      <p:regular r:id="rId24"/>
    </p:embeddedFont>
    <p:embeddedFont>
      <p:font typeface="Shadows Into Light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VarelaRound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hadowsInt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ac42d3b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ac42d3b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dac42d3ba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dac42d3ba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dac42d3ba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dac42d3ba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dac42d3ba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dac42d3ba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dac42d3ba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dac42d3ba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dac42d3ba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dac42d3ba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dac42d3ba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dac42d3ba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dac42d3ba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dac42d3b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dac42d3ba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dac42d3ba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dac42d3ba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dac42d3ba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da9eb46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da9eb46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dac42d3b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dac42d3b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ac42d3b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ac42d3b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ac42d3b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ac42d3b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dac42d3b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dac42d3b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dac42d3b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dac42d3b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dac42d3ba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dac42d3ba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dac42d3b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dac42d3b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yellow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b="0" i="0" sz="6000" u="none" cap="none" strike="noStrike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lue">
  <p:cSld name="Blank blu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980400" y="4120556"/>
            <a:ext cx="71832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79CB8"/>
              </a:buClr>
              <a:buSzPts val="2400"/>
              <a:buFont typeface="Varela Round"/>
              <a:buNone/>
              <a:defRPr b="0" i="0" sz="16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b="0" i="0" sz="20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b="0" i="0" sz="20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yellow">
  <p:cSld name="Blank yellow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magenta">
  <p:cSld name="Blank magenta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">
  <p:cSld name="Title gree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b="0" i="0" sz="6000" u="none" cap="none" strike="noStrike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magenta">
  <p:cSld name="Title magenta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b="0" i="0" sz="6000" u="none" cap="none" strike="noStrike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blue">
  <p:cSld name="Title blu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b="0" i="0" sz="6000" u="none" cap="none" strike="noStrike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▧"/>
              <a:defRPr sz="1200"/>
            </a:lvl1pPr>
            <a:lvl2pPr indent="-304800" lvl="1" marL="914400" rtl="0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" type="body"/>
          </p:nvPr>
        </p:nvSpPr>
        <p:spPr>
          <a:xfrm>
            <a:off x="1109975" y="1373588"/>
            <a:ext cx="326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800"/>
              <a:buFont typeface="Varela Round"/>
              <a:buChar char="▧"/>
              <a:defRPr b="0" i="0" sz="18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800"/>
              <a:buFont typeface="Varela Round"/>
              <a:buChar char="○"/>
              <a:defRPr b="0" i="0" sz="18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800"/>
              <a:buFont typeface="Varela Round"/>
              <a:buChar char="■"/>
              <a:defRPr b="0" i="0" sz="18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4915550" y="1373588"/>
            <a:ext cx="3155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800"/>
              <a:buFont typeface="Varela Round"/>
              <a:buChar char="▧"/>
              <a:defRPr b="0" i="0" sz="18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800"/>
              <a:buFont typeface="Varela Round"/>
              <a:buChar char="○"/>
              <a:defRPr b="0" i="0" sz="18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800"/>
              <a:buFont typeface="Varela Round"/>
              <a:buChar char="■"/>
              <a:defRPr b="0" i="0" sz="18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b="0" i="0" sz="3000" u="none" cap="none" strike="noStrik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14" name="Google Shape;14;p3"/>
          <p:cNvSpPr/>
          <p:nvPr/>
        </p:nvSpPr>
        <p:spPr>
          <a:xfrm>
            <a:off x="3120675" y="1149938"/>
            <a:ext cx="3060300" cy="11400"/>
          </a:xfrm>
          <a:custGeom>
            <a:rect b="b" l="l" r="r" t="t"/>
            <a:pathLst>
              <a:path extrusionOk="0" h="120000" w="120000">
                <a:moveTo>
                  <a:pt x="0" y="62055"/>
                </a:moveTo>
                <a:cubicBezTo>
                  <a:pt x="39991" y="218466"/>
                  <a:pt x="79999" y="0"/>
                  <a:pt x="120000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068250" y="1183294"/>
            <a:ext cx="3226800" cy="1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40000" y="0"/>
                  <a:pt x="79998" y="120000"/>
                  <a:pt x="120000" y="12000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650450" y="1372582"/>
            <a:ext cx="5843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b="0" i="0" sz="48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4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Font typeface="Varela Round"/>
              <a:buNone/>
              <a:defRPr b="0" i="0" sz="24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000"/>
              <a:buFont typeface="Varela Round"/>
              <a:buNone/>
              <a:defRPr b="0" i="0" sz="30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000"/>
              <a:buFont typeface="Varela Round"/>
              <a:buNone/>
              <a:defRPr b="0" i="0" sz="30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600"/>
              <a:buFont typeface="Varela Round"/>
              <a:buNone/>
              <a:defRPr b="0" i="0" sz="30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600"/>
              <a:buFont typeface="Varela Round"/>
              <a:buNone/>
              <a:defRPr b="0" i="0" sz="30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600"/>
              <a:buFont typeface="Varela Round"/>
              <a:buNone/>
              <a:defRPr b="0" i="0" sz="30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600"/>
              <a:buFont typeface="Varela Round"/>
              <a:buNone/>
              <a:defRPr b="0" i="0" sz="30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600"/>
              <a:buFont typeface="Varela Round"/>
              <a:buNone/>
              <a:defRPr b="0" i="0" sz="30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600"/>
              <a:buFont typeface="Varela Round"/>
              <a:buNone/>
              <a:defRPr b="0" i="0" sz="30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Char char="▧"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-4191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Char char="○"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-4191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Char char="■"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-4191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Char char="●"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-4191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Char char="○"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-4191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Char char="■"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-4191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Char char="●"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-4191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Char char="○"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-4191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Char char="■"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22" name="Google Shape;22;p6"/>
          <p:cNvSpPr txBox="1"/>
          <p:nvPr/>
        </p:nvSpPr>
        <p:spPr>
          <a:xfrm>
            <a:off x="3593400" y="1238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Font typeface="Varela Round"/>
              <a:buNone/>
            </a:pPr>
            <a:r>
              <a:rPr b="0" i="0" lang="it" sz="9600" u="none" cap="none" strike="noStrik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/>
          </a:p>
        </p:txBody>
      </p:sp>
      <p:sp>
        <p:nvSpPr>
          <p:cNvPr id="23" name="Google Shape;23;p6"/>
          <p:cNvSpPr/>
          <p:nvPr/>
        </p:nvSpPr>
        <p:spPr>
          <a:xfrm>
            <a:off x="3950607" y="1178416"/>
            <a:ext cx="1308300" cy="869400"/>
          </a:xfrm>
          <a:custGeom>
            <a:rect b="b" l="l" r="r" t="t"/>
            <a:pathLst>
              <a:path extrusionOk="0" h="120000" w="120000">
                <a:moveTo>
                  <a:pt x="63628" y="2182"/>
                </a:moveTo>
                <a:cubicBezTo>
                  <a:pt x="51385" y="1226"/>
                  <a:pt x="35002" y="-3990"/>
                  <a:pt x="27017" y="6534"/>
                </a:cubicBezTo>
                <a:cubicBezTo>
                  <a:pt x="7635" y="32075"/>
                  <a:pt x="757" y="86093"/>
                  <a:pt x="23807" y="107395"/>
                </a:cubicBezTo>
                <a:cubicBezTo>
                  <a:pt x="38899" y="121343"/>
                  <a:pt x="62455" y="121677"/>
                  <a:pt x="81612" y="117554"/>
                </a:cubicBezTo>
                <a:cubicBezTo>
                  <a:pt x="94135" y="114856"/>
                  <a:pt x="101128" y="97877"/>
                  <a:pt x="106661" y="84901"/>
                </a:cubicBezTo>
                <a:cubicBezTo>
                  <a:pt x="111890" y="72631"/>
                  <a:pt x="123497" y="59015"/>
                  <a:pt x="118863" y="46444"/>
                </a:cubicBezTo>
                <a:cubicBezTo>
                  <a:pt x="116004" y="38692"/>
                  <a:pt x="108297" y="34496"/>
                  <a:pt x="102165" y="29755"/>
                </a:cubicBezTo>
                <a:cubicBezTo>
                  <a:pt x="84893" y="16405"/>
                  <a:pt x="62795" y="-2095"/>
                  <a:pt x="43075" y="5809"/>
                </a:cubicBezTo>
                <a:cubicBezTo>
                  <a:pt x="27821" y="11922"/>
                  <a:pt x="10547" y="22207"/>
                  <a:pt x="4538" y="39186"/>
                </a:cubicBezTo>
                <a:cubicBezTo>
                  <a:pt x="-2073" y="57875"/>
                  <a:pt x="-1494" y="82668"/>
                  <a:pt x="8392" y="99412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3874667" y="1113844"/>
            <a:ext cx="1394700" cy="976800"/>
          </a:xfrm>
          <a:custGeom>
            <a:rect b="b" l="l" r="r" t="t"/>
            <a:pathLst>
              <a:path extrusionOk="0" h="120000" w="120000">
                <a:moveTo>
                  <a:pt x="39569" y="0"/>
                </a:moveTo>
                <a:cubicBezTo>
                  <a:pt x="25773" y="0"/>
                  <a:pt x="11962" y="15302"/>
                  <a:pt x="8838" y="29701"/>
                </a:cubicBezTo>
                <a:cubicBezTo>
                  <a:pt x="4489" y="49735"/>
                  <a:pt x="10843" y="73084"/>
                  <a:pt x="22095" y="89751"/>
                </a:cubicBezTo>
                <a:cubicBezTo>
                  <a:pt x="33784" y="107065"/>
                  <a:pt x="55427" y="122836"/>
                  <a:pt x="75121" y="119452"/>
                </a:cubicBezTo>
                <a:cubicBezTo>
                  <a:pt x="93487" y="116294"/>
                  <a:pt x="94522" y="115357"/>
                  <a:pt x="108863" y="102663"/>
                </a:cubicBezTo>
                <a:cubicBezTo>
                  <a:pt x="118856" y="93816"/>
                  <a:pt x="122891" y="74515"/>
                  <a:pt x="117300" y="61986"/>
                </a:cubicBezTo>
                <a:cubicBezTo>
                  <a:pt x="110767" y="47351"/>
                  <a:pt x="106918" y="50173"/>
                  <a:pt x="96813" y="38095"/>
                </a:cubicBezTo>
                <a:cubicBezTo>
                  <a:pt x="89795" y="29705"/>
                  <a:pt x="83796" y="18698"/>
                  <a:pt x="73916" y="14850"/>
                </a:cubicBezTo>
                <a:cubicBezTo>
                  <a:pt x="63533" y="10805"/>
                  <a:pt x="51091" y="10621"/>
                  <a:pt x="40774" y="14850"/>
                </a:cubicBezTo>
                <a:cubicBezTo>
                  <a:pt x="17381" y="24432"/>
                  <a:pt x="-7269" y="59103"/>
                  <a:pt x="2211" y="83940"/>
                </a:cubicBezTo>
                <a:cubicBezTo>
                  <a:pt x="15443" y="118603"/>
                  <a:pt x="93749" y="117277"/>
                  <a:pt x="107057" y="82647"/>
                </a:cubicBezTo>
                <a:cubicBezTo>
                  <a:pt x="111875" y="70101"/>
                  <a:pt x="115077" y="53400"/>
                  <a:pt x="108261" y="41970"/>
                </a:cubicBezTo>
                <a:cubicBezTo>
                  <a:pt x="100834" y="29513"/>
                  <a:pt x="89508" y="19602"/>
                  <a:pt x="77532" y="12268"/>
                </a:cubicBezTo>
                <a:cubicBezTo>
                  <a:pt x="61387" y="2380"/>
                  <a:pt x="33854" y="7305"/>
                  <a:pt x="22697" y="23245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b="0" i="0" sz="3000" u="none" cap="none" strike="noStrik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b="0" i="0" sz="24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b="0" i="0" sz="20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b="0" i="0" sz="20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28" name="Google Shape;28;p7"/>
          <p:cNvSpPr/>
          <p:nvPr/>
        </p:nvSpPr>
        <p:spPr>
          <a:xfrm>
            <a:off x="3120675" y="1149938"/>
            <a:ext cx="3060300" cy="11400"/>
          </a:xfrm>
          <a:custGeom>
            <a:rect b="b" l="l" r="r" t="t"/>
            <a:pathLst>
              <a:path extrusionOk="0" h="120000" w="120000">
                <a:moveTo>
                  <a:pt x="0" y="62055"/>
                </a:moveTo>
                <a:cubicBezTo>
                  <a:pt x="39991" y="218466"/>
                  <a:pt x="79999" y="0"/>
                  <a:pt x="120000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7"/>
          <p:cNvSpPr/>
          <p:nvPr/>
        </p:nvSpPr>
        <p:spPr>
          <a:xfrm>
            <a:off x="3068250" y="1183294"/>
            <a:ext cx="3226800" cy="1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40000" y="0"/>
                  <a:pt x="79998" y="120000"/>
                  <a:pt x="120000" y="12000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idx="1" type="body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▧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▧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3" type="body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▧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b="0" i="0" sz="3000" u="none" cap="none" strike="noStrik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35" name="Google Shape;35;p8"/>
          <p:cNvSpPr/>
          <p:nvPr/>
        </p:nvSpPr>
        <p:spPr>
          <a:xfrm>
            <a:off x="3120675" y="1149938"/>
            <a:ext cx="3060300" cy="11400"/>
          </a:xfrm>
          <a:custGeom>
            <a:rect b="b" l="l" r="r" t="t"/>
            <a:pathLst>
              <a:path extrusionOk="0" h="120000" w="120000">
                <a:moveTo>
                  <a:pt x="0" y="62055"/>
                </a:moveTo>
                <a:cubicBezTo>
                  <a:pt x="39991" y="218466"/>
                  <a:pt x="79999" y="0"/>
                  <a:pt x="120000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3068250" y="1183294"/>
            <a:ext cx="3226800" cy="1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40000" y="0"/>
                  <a:pt x="79998" y="120000"/>
                  <a:pt x="120000" y="12000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b="0" i="0" sz="3000" u="none" cap="none" strike="noStrik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4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3120675" y="1149938"/>
            <a:ext cx="3060300" cy="11400"/>
          </a:xfrm>
          <a:custGeom>
            <a:rect b="b" l="l" r="r" t="t"/>
            <a:pathLst>
              <a:path extrusionOk="0" h="120000" w="120000">
                <a:moveTo>
                  <a:pt x="0" y="62055"/>
                </a:moveTo>
                <a:cubicBezTo>
                  <a:pt x="39991" y="218466"/>
                  <a:pt x="79999" y="0"/>
                  <a:pt x="120000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3068250" y="1183294"/>
            <a:ext cx="3226800" cy="1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40000" y="0"/>
                  <a:pt x="79998" y="120000"/>
                  <a:pt x="120000" y="12000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green">
  <p:cSld name="Blank gree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24550" y="517331"/>
            <a:ext cx="75477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b="0" i="0" sz="3000" u="none" cap="none" strike="noStrik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4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b="0" i="0" sz="24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b="0" i="0" sz="20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b="0" i="0" sz="20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b="0" i="0" sz="1600" u="none" cap="none" strike="noStrik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5" y="3515150"/>
            <a:ext cx="1585550" cy="11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1"/>
          <p:cNvSpPr txBox="1"/>
          <p:nvPr/>
        </p:nvSpPr>
        <p:spPr>
          <a:xfrm>
            <a:off x="0" y="1372050"/>
            <a:ext cx="9144000" cy="1627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2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 lezione efficace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21"/>
          <p:cNvSpPr txBox="1"/>
          <p:nvPr/>
        </p:nvSpPr>
        <p:spPr>
          <a:xfrm>
            <a:off x="0" y="2491900"/>
            <a:ext cx="91440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5240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it" sz="2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Strumenti e strategie</a:t>
            </a:r>
            <a:endParaRPr sz="2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15240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Marco Renzi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21"/>
          <p:cNvSpPr txBox="1"/>
          <p:nvPr/>
        </p:nvSpPr>
        <p:spPr>
          <a:xfrm>
            <a:off x="6106050" y="4090825"/>
            <a:ext cx="2115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Stresa </a:t>
            </a:r>
            <a:r>
              <a:rPr b="1" lang="it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2019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/>
          <p:nvPr/>
        </p:nvSpPr>
        <p:spPr>
          <a:xfrm>
            <a:off x="3621675" y="361150"/>
            <a:ext cx="2074800" cy="1104000"/>
          </a:xfrm>
          <a:prstGeom prst="ellipse">
            <a:avLst/>
          </a:prstGeom>
          <a:solidFill>
            <a:srgbClr val="6FA8DC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3924225" y="769150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Gestione della classe</a:t>
            </a:r>
            <a:endParaRPr b="1">
              <a:solidFill>
                <a:srgbClr val="666666"/>
              </a:solidFill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150" y="1876875"/>
            <a:ext cx="41338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/>
          <p:nvPr/>
        </p:nvSpPr>
        <p:spPr>
          <a:xfrm>
            <a:off x="3595100" y="357900"/>
            <a:ext cx="2074800" cy="11040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3955300" y="777800"/>
            <a:ext cx="1368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Sostegno, guida e supporto</a:t>
            </a:r>
            <a:endParaRPr b="1">
              <a:solidFill>
                <a:srgbClr val="666666"/>
              </a:solidFill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588" y="1743950"/>
            <a:ext cx="4124325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/>
          <p:nvPr/>
        </p:nvSpPr>
        <p:spPr>
          <a:xfrm>
            <a:off x="3617525" y="297750"/>
            <a:ext cx="2074800" cy="11040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3920200" y="701325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Clima di apprendimento</a:t>
            </a:r>
            <a:endParaRPr b="1">
              <a:solidFill>
                <a:srgbClr val="666666"/>
              </a:solidFill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763" y="2087225"/>
            <a:ext cx="412432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Conslusione della lezione</a:t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763775" y="1389600"/>
            <a:ext cx="2355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latin typeface="Shadows Into Light"/>
                <a:ea typeface="Shadows Into Light"/>
                <a:cs typeface="Shadows Into Light"/>
                <a:sym typeface="Shadows Into Light"/>
              </a:rPr>
              <a:t>Richiamo dei contenuti della lezione</a:t>
            </a:r>
            <a:endParaRPr b="1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latin typeface="Shadows Into Light"/>
                <a:ea typeface="Shadows Into Light"/>
                <a:cs typeface="Shadows Into Light"/>
                <a:sym typeface="Shadows Into Light"/>
              </a:rPr>
              <a:t>Compiti e attività per favorire strategie di studio</a:t>
            </a:r>
            <a:endParaRPr b="1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latin typeface="Shadows Into Light"/>
                <a:ea typeface="Shadows Into Light"/>
                <a:cs typeface="Shadows Into Light"/>
                <a:sym typeface="Shadows Into Light"/>
              </a:rPr>
              <a:t>Anticipazione lezione successiva</a:t>
            </a:r>
            <a:endParaRPr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000" y="1578750"/>
            <a:ext cx="481012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11700" y="555600"/>
            <a:ext cx="3290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Spazi e ambienti di apprendimento</a:t>
            </a:r>
            <a:endParaRPr b="1"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311700" y="1389600"/>
            <a:ext cx="2808000" cy="252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 sz="1400">
                <a:latin typeface="Shadows Into Light"/>
                <a:ea typeface="Shadows Into Light"/>
                <a:cs typeface="Shadows Into Light"/>
                <a:sym typeface="Shadows Into Light"/>
              </a:rPr>
              <a:t>Ambiente fisico</a:t>
            </a:r>
            <a:endParaRPr b="1" sz="1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 sz="1400">
                <a:latin typeface="Shadows Into Light"/>
                <a:ea typeface="Shadows Into Light"/>
                <a:cs typeface="Shadows Into Light"/>
                <a:sym typeface="Shadows Into Light"/>
              </a:rPr>
              <a:t>Risorse</a:t>
            </a:r>
            <a:endParaRPr b="1" sz="1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 sz="1400">
                <a:latin typeface="Shadows Into Light"/>
                <a:ea typeface="Shadows Into Light"/>
                <a:cs typeface="Shadows Into Light"/>
                <a:sym typeface="Shadows Into Light"/>
              </a:rPr>
              <a:t>Risorse digitali e virtuali</a:t>
            </a:r>
            <a:endParaRPr b="1" sz="1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4687250" y="915975"/>
            <a:ext cx="3597300" cy="391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Ambiente didattico</a:t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disponibilità delle risorse</a:t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possibilità di interazione</a:t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presenza di aree dedicate alla laboratorialità</a:t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Cambiamento setting</a:t>
            </a:r>
            <a:endParaRPr b="1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208" name="Google Shape;208;p34"/>
          <p:cNvCxnSpPr/>
          <p:nvPr/>
        </p:nvCxnSpPr>
        <p:spPr>
          <a:xfrm>
            <a:off x="5345375" y="1412475"/>
            <a:ext cx="0" cy="37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34"/>
          <p:cNvCxnSpPr/>
          <p:nvPr/>
        </p:nvCxnSpPr>
        <p:spPr>
          <a:xfrm>
            <a:off x="5345375" y="2256425"/>
            <a:ext cx="0" cy="37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4"/>
          <p:cNvCxnSpPr/>
          <p:nvPr/>
        </p:nvCxnSpPr>
        <p:spPr>
          <a:xfrm>
            <a:off x="5345375" y="3158025"/>
            <a:ext cx="0" cy="37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34"/>
          <p:cNvCxnSpPr/>
          <p:nvPr/>
        </p:nvCxnSpPr>
        <p:spPr>
          <a:xfrm>
            <a:off x="5345375" y="4030825"/>
            <a:ext cx="0" cy="37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34"/>
          <p:cNvCxnSpPr/>
          <p:nvPr/>
        </p:nvCxnSpPr>
        <p:spPr>
          <a:xfrm>
            <a:off x="667400" y="1881725"/>
            <a:ext cx="0" cy="37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34"/>
          <p:cNvCxnSpPr/>
          <p:nvPr/>
        </p:nvCxnSpPr>
        <p:spPr>
          <a:xfrm>
            <a:off x="667400" y="2783325"/>
            <a:ext cx="0" cy="37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Spazi e ambienti di apprendimento</a:t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850" y="1047750"/>
            <a:ext cx="49339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5948">
            <a:off x="3077262" y="512600"/>
            <a:ext cx="5438776" cy="3914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6" name="Google Shape;22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125" y="3515150"/>
            <a:ext cx="1585550" cy="11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2450" y="728700"/>
            <a:ext cx="2143125" cy="1762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9639">
            <a:off x="2500825" y="815150"/>
            <a:ext cx="636270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125" y="3515150"/>
            <a:ext cx="1585550" cy="11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200" y="358243"/>
            <a:ext cx="2548725" cy="18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Grazie per l’attenzione!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/>
          <p:nvPr/>
        </p:nvSpPr>
        <p:spPr>
          <a:xfrm>
            <a:off x="3577800" y="801525"/>
            <a:ext cx="2074800" cy="1104000"/>
          </a:xfrm>
          <a:prstGeom prst="ellipse">
            <a:avLst/>
          </a:prstGeom>
          <a:solidFill>
            <a:srgbClr val="F3F3F3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8" name="Google Shape;78;p22"/>
          <p:cNvSpPr txBox="1"/>
          <p:nvPr/>
        </p:nvSpPr>
        <p:spPr>
          <a:xfrm>
            <a:off x="3880375" y="1219350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Evidence based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79" name="Google Shape;79;p22"/>
          <p:cNvSpPr/>
          <p:nvPr/>
        </p:nvSpPr>
        <p:spPr>
          <a:xfrm>
            <a:off x="671938" y="1318975"/>
            <a:ext cx="2074800" cy="1104000"/>
          </a:xfrm>
          <a:prstGeom prst="ellipse">
            <a:avLst/>
          </a:prstGeom>
          <a:solidFill>
            <a:srgbClr val="F3F3F3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D1DC"/>
              </a:solidFill>
            </a:endParaRPr>
          </a:p>
        </p:txBody>
      </p:sp>
      <p:sp>
        <p:nvSpPr>
          <p:cNvPr id="80" name="Google Shape;80;p22"/>
          <p:cNvSpPr txBox="1"/>
          <p:nvPr/>
        </p:nvSpPr>
        <p:spPr>
          <a:xfrm>
            <a:off x="995013" y="1757275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Doug Lemov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81" name="Google Shape;81;p22"/>
          <p:cNvSpPr/>
          <p:nvPr/>
        </p:nvSpPr>
        <p:spPr>
          <a:xfrm>
            <a:off x="160875" y="2724225"/>
            <a:ext cx="2074800" cy="11040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82" name="Google Shape;82;p22"/>
          <p:cNvSpPr txBox="1"/>
          <p:nvPr/>
        </p:nvSpPr>
        <p:spPr>
          <a:xfrm>
            <a:off x="490000" y="3144125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SSGC Invalsi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83" name="Google Shape;83;p22"/>
          <p:cNvSpPr/>
          <p:nvPr/>
        </p:nvSpPr>
        <p:spPr>
          <a:xfrm>
            <a:off x="6483650" y="1318975"/>
            <a:ext cx="2074800" cy="1104000"/>
          </a:xfrm>
          <a:prstGeom prst="ellipse">
            <a:avLst/>
          </a:prstGeom>
          <a:solidFill>
            <a:srgbClr val="C9DAF8"/>
          </a:solidFill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84" name="Google Shape;84;p22"/>
          <p:cNvSpPr txBox="1"/>
          <p:nvPr/>
        </p:nvSpPr>
        <p:spPr>
          <a:xfrm>
            <a:off x="6829400" y="1726225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The learning curve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85" name="Google Shape;85;p22"/>
          <p:cNvSpPr/>
          <p:nvPr/>
        </p:nvSpPr>
        <p:spPr>
          <a:xfrm>
            <a:off x="2309425" y="3729475"/>
            <a:ext cx="2074800" cy="1104000"/>
          </a:xfrm>
          <a:prstGeom prst="ellipse">
            <a:avLst/>
          </a:prstGeom>
          <a:solidFill>
            <a:srgbClr val="6FA8DC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6" name="Google Shape;86;p22"/>
          <p:cNvSpPr txBox="1"/>
          <p:nvPr/>
        </p:nvSpPr>
        <p:spPr>
          <a:xfrm>
            <a:off x="2611975" y="4137475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Inst</a:t>
            </a:r>
            <a:r>
              <a:rPr b="1" lang="it">
                <a:solidFill>
                  <a:srgbClr val="666666"/>
                </a:solidFill>
              </a:rPr>
              <a:t>ructional Design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87" name="Google Shape;87;p22"/>
          <p:cNvSpPr/>
          <p:nvPr/>
        </p:nvSpPr>
        <p:spPr>
          <a:xfrm>
            <a:off x="6930200" y="2755775"/>
            <a:ext cx="2074800" cy="11040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88" name="Google Shape;88;p22"/>
          <p:cNvSpPr txBox="1"/>
          <p:nvPr/>
        </p:nvSpPr>
        <p:spPr>
          <a:xfrm>
            <a:off x="7290400" y="3175675"/>
            <a:ext cx="1368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MIUR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89" name="Google Shape;89;p22"/>
          <p:cNvSpPr/>
          <p:nvPr/>
        </p:nvSpPr>
        <p:spPr>
          <a:xfrm>
            <a:off x="4855400" y="3729475"/>
            <a:ext cx="2074800" cy="11040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90" name="Google Shape;90;p22"/>
          <p:cNvSpPr txBox="1"/>
          <p:nvPr/>
        </p:nvSpPr>
        <p:spPr>
          <a:xfrm>
            <a:off x="5158075" y="4133050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Rete Valutazione in progress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91" name="Google Shape;91;p22"/>
          <p:cNvSpPr txBox="1"/>
          <p:nvPr/>
        </p:nvSpPr>
        <p:spPr>
          <a:xfrm>
            <a:off x="3112125" y="2313450"/>
            <a:ext cx="30528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latin typeface="Shadows Into Light"/>
                <a:ea typeface="Shadows Into Light"/>
                <a:cs typeface="Shadows Into Light"/>
                <a:sym typeface="Shadows Into Light"/>
              </a:rPr>
              <a:t>la ricerca sulla lezione efficace</a:t>
            </a:r>
            <a:endParaRPr b="1" sz="2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La lezione</a:t>
            </a:r>
            <a:endParaRPr b="1"/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1472775"/>
            <a:ext cx="2808000" cy="30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it" sz="2400"/>
              <a:t>preparazione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it" sz="2400"/>
              <a:t>avvio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it" sz="2400"/>
              <a:t>svolgimento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it" sz="2400"/>
              <a:t>conclusione</a:t>
            </a:r>
            <a:endParaRPr sz="2400"/>
          </a:p>
        </p:txBody>
      </p:sp>
      <p:cxnSp>
        <p:nvCxnSpPr>
          <p:cNvPr id="98" name="Google Shape;98;p23"/>
          <p:cNvCxnSpPr/>
          <p:nvPr/>
        </p:nvCxnSpPr>
        <p:spPr>
          <a:xfrm flipH="1" rot="10800000">
            <a:off x="3156375" y="1278750"/>
            <a:ext cx="1814400" cy="14034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23"/>
          <p:cNvSpPr txBox="1"/>
          <p:nvPr/>
        </p:nvSpPr>
        <p:spPr>
          <a:xfrm>
            <a:off x="5195050" y="959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</a:rPr>
              <a:t>comunicazione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</a:rPr>
              <a:t>aspetti cognitivi e strategici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</a:rPr>
              <a:t>aspetti gestionali e interattivi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2400">
                <a:solidFill>
                  <a:schemeClr val="dk2"/>
                </a:solidFill>
              </a:rPr>
              <a:t>aspetto partecipativo</a:t>
            </a:r>
            <a:endParaRPr/>
          </a:p>
        </p:txBody>
      </p:sp>
      <p:cxnSp>
        <p:nvCxnSpPr>
          <p:cNvPr id="100" name="Google Shape;100;p23"/>
          <p:cNvCxnSpPr/>
          <p:nvPr/>
        </p:nvCxnSpPr>
        <p:spPr>
          <a:xfrm flipH="1" rot="10800000">
            <a:off x="3126875" y="2239650"/>
            <a:ext cx="1828800" cy="4425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23"/>
          <p:cNvCxnSpPr/>
          <p:nvPr/>
        </p:nvCxnSpPr>
        <p:spPr>
          <a:xfrm>
            <a:off x="3082625" y="2696900"/>
            <a:ext cx="1843500" cy="3981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23"/>
          <p:cNvCxnSpPr/>
          <p:nvPr/>
        </p:nvCxnSpPr>
        <p:spPr>
          <a:xfrm>
            <a:off x="3082625" y="2726400"/>
            <a:ext cx="1873200" cy="10176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Avvio</a:t>
            </a:r>
            <a:endParaRPr b="1"/>
          </a:p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442650" y="1389600"/>
            <a:ext cx="2676900" cy="3179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L’insegnante crea le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condizioni per l’avvio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della lezione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L’insegnante entra in situazione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L’insegnante cattura l’attenzione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L’insegnante attiva le preconoscenze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L’insegnante anticipa i contenuti</a:t>
            </a:r>
            <a:endParaRPr b="1"/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4472">
            <a:off x="2431875" y="410725"/>
            <a:ext cx="6559750" cy="2300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428" y="3065600"/>
            <a:ext cx="2003325" cy="13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4"/>
          <p:cNvSpPr txBox="1"/>
          <p:nvPr/>
        </p:nvSpPr>
        <p:spPr>
          <a:xfrm rot="211323">
            <a:off x="6504491" y="2824375"/>
            <a:ext cx="1758021" cy="29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hadows Into Light"/>
                <a:ea typeface="Shadows Into Light"/>
                <a:cs typeface="Shadows Into Light"/>
                <a:sym typeface="Shadows Into Light"/>
              </a:rPr>
              <a:t>Massimo Recalcati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7614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Modello di griglia per l’osservazione in classe</a:t>
            </a:r>
            <a:endParaRPr b="1"/>
          </a:p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7009">
            <a:off x="2366300" y="1494500"/>
            <a:ext cx="6188501" cy="2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/>
        </p:nvSpPr>
        <p:spPr>
          <a:xfrm>
            <a:off x="944100" y="693625"/>
            <a:ext cx="3171000" cy="78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latin typeface="Shadows Into Light"/>
                <a:ea typeface="Shadows Into Light"/>
                <a:cs typeface="Shadows Into Light"/>
                <a:sym typeface="Shadows Into Light"/>
              </a:rPr>
              <a:t>Svolgimento della lezione</a:t>
            </a:r>
            <a:endParaRPr b="1" sz="2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3607275" y="1559100"/>
            <a:ext cx="2074800" cy="11040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3936400" y="1979000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Strategie didattiche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3607275" y="3862200"/>
            <a:ext cx="2074800" cy="1104000"/>
          </a:xfrm>
          <a:prstGeom prst="ellipse">
            <a:avLst/>
          </a:prstGeom>
          <a:solidFill>
            <a:srgbClr val="6FA8DC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3909825" y="4270200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Gestione della classe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944100" y="2663100"/>
            <a:ext cx="2074800" cy="1104000"/>
          </a:xfrm>
          <a:prstGeom prst="ellipse">
            <a:avLst/>
          </a:prstGeom>
          <a:solidFill>
            <a:srgbClr val="CCCCCC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1304300" y="3083000"/>
            <a:ext cx="1368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Sostegno, guida e supporto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6153250" y="2675000"/>
            <a:ext cx="2074800" cy="1104000"/>
          </a:xfrm>
          <a:prstGeom prst="ellipse">
            <a:avLst/>
          </a:prstGeom>
          <a:solidFill>
            <a:srgbClr val="FFE599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6455925" y="3078575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Clima di apprendimento</a:t>
            </a: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311700" y="555600"/>
            <a:ext cx="3222900" cy="90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Le architetture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(R. Clark)</a:t>
            </a:r>
            <a:endParaRPr b="1"/>
          </a:p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781875" y="1389600"/>
            <a:ext cx="2595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1 - Strategia classica/multimodale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2 - Strategia comportamentale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3 - Strategia Simulativa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4 - Strategia collaborativa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5 - Strategia esplorativa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/>
              <a:t>6 - Strategia metacognitiva</a:t>
            </a:r>
            <a:endParaRPr b="1"/>
          </a:p>
        </p:txBody>
      </p:sp>
      <p:sp>
        <p:nvSpPr>
          <p:cNvPr id="138" name="Google Shape;138;p27"/>
          <p:cNvSpPr/>
          <p:nvPr/>
        </p:nvSpPr>
        <p:spPr>
          <a:xfrm>
            <a:off x="3534600" y="285600"/>
            <a:ext cx="2074800" cy="11040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3863725" y="705500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Strategie didattiche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4129750" y="2256975"/>
            <a:ext cx="3657600" cy="1268400"/>
          </a:xfrm>
          <a:prstGeom prst="rtTriangle">
            <a:avLst/>
          </a:prstGeom>
          <a:solidFill>
            <a:srgbClr val="CFE2F3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/>
          <p:nvPr/>
        </p:nvSpPr>
        <p:spPr>
          <a:xfrm rot="-5400000">
            <a:off x="5317000" y="1055025"/>
            <a:ext cx="1283100" cy="3657600"/>
          </a:xfrm>
          <a:prstGeom prst="rtTriangle">
            <a:avLst/>
          </a:prstGeom>
          <a:solidFill>
            <a:srgbClr val="FFE59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2" name="Google Shape;142;p27"/>
          <p:cNvCxnSpPr>
            <a:stCxn id="141" idx="5"/>
            <a:endCxn id="141" idx="2"/>
          </p:cNvCxnSpPr>
          <p:nvPr/>
        </p:nvCxnSpPr>
        <p:spPr>
          <a:xfrm>
            <a:off x="5958550" y="2883825"/>
            <a:ext cx="1828800" cy="6417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7"/>
          <p:cNvSpPr/>
          <p:nvPr/>
        </p:nvSpPr>
        <p:spPr>
          <a:xfrm>
            <a:off x="4107025" y="3927475"/>
            <a:ext cx="983100" cy="288000"/>
          </a:xfrm>
          <a:prstGeom prst="rtTriangle">
            <a:avLst/>
          </a:prstGeom>
          <a:solidFill>
            <a:srgbClr val="CFE2F3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7"/>
          <p:cNvSpPr/>
          <p:nvPr/>
        </p:nvSpPr>
        <p:spPr>
          <a:xfrm rot="-5400000">
            <a:off x="4469575" y="3987025"/>
            <a:ext cx="258000" cy="948600"/>
          </a:xfrm>
          <a:prstGeom prst="rtTriangle">
            <a:avLst/>
          </a:prstGeom>
          <a:solidFill>
            <a:srgbClr val="FFE59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5265375" y="3927475"/>
            <a:ext cx="3097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Varela Round"/>
                <a:ea typeface="Varela Round"/>
                <a:cs typeface="Varela Round"/>
                <a:sym typeface="Varela Round"/>
              </a:rPr>
              <a:t>Livello attivo da parte del docente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5265375" y="4332325"/>
            <a:ext cx="30972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Livello attivo da parte del discente</a:t>
            </a:r>
            <a:endParaRPr/>
          </a:p>
        </p:txBody>
      </p:sp>
      <p:sp>
        <p:nvSpPr>
          <p:cNvPr id="147" name="Google Shape;147;p27"/>
          <p:cNvSpPr txBox="1"/>
          <p:nvPr/>
        </p:nvSpPr>
        <p:spPr>
          <a:xfrm>
            <a:off x="4011650" y="3492201"/>
            <a:ext cx="3246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endParaRPr sz="12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4760475" y="3525375"/>
            <a:ext cx="3246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5420263" y="3525375"/>
            <a:ext cx="3870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6172250" y="3525375"/>
            <a:ext cx="3870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6891300" y="3525375"/>
            <a:ext cx="3246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5</a:t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7547950" y="3522625"/>
            <a:ext cx="387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807000" y="555600"/>
            <a:ext cx="2521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Dentro le strategie didattiche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518850" y="1389600"/>
            <a:ext cx="2636700" cy="273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 sz="1400"/>
              <a:t>Aspetto comunicativo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 sz="1400"/>
              <a:t>Aspetto cognitivo e strategico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 sz="1400"/>
              <a:t>Aspetto gestionale e interattivo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 sz="1400"/>
              <a:t>Aspetto partecipativo</a:t>
            </a:r>
            <a:endParaRPr b="1" sz="1400"/>
          </a:p>
        </p:txBody>
      </p:sp>
      <p:sp>
        <p:nvSpPr>
          <p:cNvPr id="159" name="Google Shape;159;p28"/>
          <p:cNvSpPr/>
          <p:nvPr/>
        </p:nvSpPr>
        <p:spPr>
          <a:xfrm>
            <a:off x="3534600" y="285600"/>
            <a:ext cx="2074800" cy="11040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3863725" y="705500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Strategie didattiche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5267075" y="1389600"/>
            <a:ext cx="3291300" cy="336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L’insegnante spiega</a:t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L’insegnante propone attività</a:t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L’insegnante verifica</a:t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L’insegnante propone discussione</a:t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L’insegnante monitora</a:t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L’insegnante fornisce feedback</a:t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821400" y="4293975"/>
            <a:ext cx="2002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Shadows Into Light"/>
                <a:ea typeface="Shadows Into Light"/>
                <a:cs typeface="Shadows Into Light"/>
                <a:sym typeface="Shadows Into Light"/>
              </a:rPr>
              <a:t>Cosa si valuta</a:t>
            </a:r>
            <a:endParaRPr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7385075" y="908100"/>
            <a:ext cx="1173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Cosa si vede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821400" y="555600"/>
            <a:ext cx="2713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La nuova griglia per l’osservazione tra pari</a:t>
            </a:r>
            <a:endParaRPr b="1"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3534600" y="285600"/>
            <a:ext cx="2074800" cy="1104000"/>
          </a:xfrm>
          <a:prstGeom prst="ellipse">
            <a:avLst/>
          </a:prstGeom>
          <a:solidFill>
            <a:srgbClr val="FCE5CD"/>
          </a:solidFill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3863725" y="705500"/>
            <a:ext cx="1469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66666"/>
                </a:solidFill>
              </a:rPr>
              <a:t>Strategie didattiche</a:t>
            </a:r>
            <a:endParaRPr b="1">
              <a:solidFill>
                <a:srgbClr val="666666"/>
              </a:solidFill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2934">
            <a:off x="2011375" y="1542000"/>
            <a:ext cx="6980225" cy="338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